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6" r:id="rId1"/>
  </p:sldMasterIdLst>
  <p:notesMasterIdLst>
    <p:notesMasterId r:id="rId38"/>
  </p:notesMasterIdLst>
  <p:sldIdLst>
    <p:sldId id="647" r:id="rId2"/>
    <p:sldId id="696" r:id="rId3"/>
    <p:sldId id="567" r:id="rId4"/>
    <p:sldId id="568" r:id="rId5"/>
    <p:sldId id="666" r:id="rId6"/>
    <p:sldId id="680" r:id="rId7"/>
    <p:sldId id="699" r:id="rId8"/>
    <p:sldId id="665" r:id="rId9"/>
    <p:sldId id="637" r:id="rId10"/>
    <p:sldId id="686" r:id="rId11"/>
    <p:sldId id="681" r:id="rId12"/>
    <p:sldId id="702" r:id="rId13"/>
    <p:sldId id="682" r:id="rId14"/>
    <p:sldId id="684" r:id="rId15"/>
    <p:sldId id="704" r:id="rId16"/>
    <p:sldId id="674" r:id="rId17"/>
    <p:sldId id="679" r:id="rId18"/>
    <p:sldId id="685" r:id="rId19"/>
    <p:sldId id="678" r:id="rId20"/>
    <p:sldId id="676" r:id="rId21"/>
    <p:sldId id="675" r:id="rId22"/>
    <p:sldId id="698" r:id="rId23"/>
    <p:sldId id="673" r:id="rId24"/>
    <p:sldId id="687" r:id="rId25"/>
    <p:sldId id="697" r:id="rId26"/>
    <p:sldId id="648" r:id="rId27"/>
    <p:sldId id="651" r:id="rId28"/>
    <p:sldId id="690" r:id="rId29"/>
    <p:sldId id="688" r:id="rId30"/>
    <p:sldId id="695" r:id="rId31"/>
    <p:sldId id="694" r:id="rId32"/>
    <p:sldId id="700" r:id="rId33"/>
    <p:sldId id="703" r:id="rId34"/>
    <p:sldId id="693" r:id="rId35"/>
    <p:sldId id="658" r:id="rId36"/>
    <p:sldId id="701" r:id="rId37"/>
  </p:sldIdLst>
  <p:sldSz cx="9144000" cy="6858000" type="screen4x3"/>
  <p:notesSz cx="6858000" cy="9144000"/>
  <p:defaultTextStyle>
    <a:defPPr>
      <a:defRPr lang="ru-RU"/>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21250" autoAdjust="0"/>
    <p:restoredTop sz="90569" autoAdjust="0"/>
  </p:normalViewPr>
  <p:slideViewPr>
    <p:cSldViewPr>
      <p:cViewPr>
        <p:scale>
          <a:sx n="73" d="100"/>
          <a:sy n="73" d="100"/>
        </p:scale>
        <p:origin x="-106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C26C2B69-C0E5-462B-9289-339ED50CDA04}" type="datetimeFigureOut">
              <a:rPr lang="ru-RU"/>
              <a:pPr>
                <a:defRPr/>
              </a:pPr>
              <a:t>29.08.2018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5E9E8D11-4426-49E6-BEE9-8A03B6A53778}" type="slidenum">
              <a:rPr lang="ru-RU"/>
              <a:pPr>
                <a:defRPr/>
              </a:pPr>
              <a:t>‹#›</a:t>
            </a:fld>
            <a:endParaRPr lang="ru-RU"/>
          </a:p>
        </p:txBody>
      </p:sp>
    </p:spTree>
    <p:extLst>
      <p:ext uri="{BB962C8B-B14F-4D97-AF65-F5344CB8AC3E}">
        <p14:creationId xmlns:p14="http://schemas.microsoft.com/office/powerpoint/2010/main" val="266999600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ru-RU" smtClean="0"/>
              <a:t>Образец заголовка</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a:defRPr/>
            </a:pPr>
            <a:endParaRPr lang="ru-RU">
              <a:solidFill>
                <a:srgbClr val="000000"/>
              </a:solidFill>
            </a:endParaRPr>
          </a:p>
        </p:txBody>
      </p:sp>
      <p:sp>
        <p:nvSpPr>
          <p:cNvPr id="5" name="Footer Placeholder 4"/>
          <p:cNvSpPr>
            <a:spLocks noGrp="1"/>
          </p:cNvSpPr>
          <p:nvPr>
            <p:ph type="ftr" sz="quarter" idx="11"/>
          </p:nvPr>
        </p:nvSpPr>
        <p:spPr/>
        <p:txBody>
          <a:bodyPr/>
          <a:lstStyle/>
          <a:p>
            <a:pPr>
              <a:defRPr/>
            </a:pPr>
            <a:endParaRPr lang="ru-RU">
              <a:solidFill>
                <a:srgbClr val="000000"/>
              </a:solidFill>
            </a:endParaRPr>
          </a:p>
        </p:txBody>
      </p:sp>
      <p:sp>
        <p:nvSpPr>
          <p:cNvPr id="6" name="Slide Number Placeholder 5"/>
          <p:cNvSpPr>
            <a:spLocks noGrp="1"/>
          </p:cNvSpPr>
          <p:nvPr>
            <p:ph type="sldNum" sz="quarter" idx="12"/>
          </p:nvPr>
        </p:nvSpPr>
        <p:spPr/>
        <p:txBody>
          <a:bodyPr/>
          <a:lstStyle/>
          <a:p>
            <a:pPr>
              <a:defRPr/>
            </a:pPr>
            <a:fld id="{01897325-4F3E-4DCE-B9A0-823EA0806C12}" type="slidenum">
              <a:rPr lang="ru-RU" smtClean="0">
                <a:solidFill>
                  <a:srgbClr val="000000"/>
                </a:solidFill>
              </a:rPr>
              <a:pPr>
                <a:defRPr/>
              </a:pPr>
              <a:t>‹#›</a:t>
            </a:fld>
            <a:endParaRPr lang="ru-RU">
              <a:solidFill>
                <a:srgbClr val="000000"/>
              </a:solidFill>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defRPr/>
            </a:pPr>
            <a:endParaRPr lang="ru-RU">
              <a:solidFill>
                <a:srgbClr val="000000"/>
              </a:solidFill>
            </a:endParaRPr>
          </a:p>
        </p:txBody>
      </p:sp>
      <p:sp>
        <p:nvSpPr>
          <p:cNvPr id="5" name="Footer Placeholder 4"/>
          <p:cNvSpPr>
            <a:spLocks noGrp="1"/>
          </p:cNvSpPr>
          <p:nvPr>
            <p:ph type="ftr" sz="quarter" idx="11"/>
          </p:nvPr>
        </p:nvSpPr>
        <p:spPr/>
        <p:txBody>
          <a:bodyPr/>
          <a:lstStyle/>
          <a:p>
            <a:pPr>
              <a:defRPr/>
            </a:pPr>
            <a:endParaRPr lang="ru-RU">
              <a:solidFill>
                <a:srgbClr val="000000"/>
              </a:solidFill>
            </a:endParaRPr>
          </a:p>
        </p:txBody>
      </p:sp>
      <p:sp>
        <p:nvSpPr>
          <p:cNvPr id="6" name="Slide Number Placeholder 5"/>
          <p:cNvSpPr>
            <a:spLocks noGrp="1"/>
          </p:cNvSpPr>
          <p:nvPr>
            <p:ph type="sldNum" sz="quarter" idx="12"/>
          </p:nvPr>
        </p:nvSpPr>
        <p:spPr/>
        <p:txBody>
          <a:bodyPr/>
          <a:lstStyle/>
          <a:p>
            <a:pPr>
              <a:defRPr/>
            </a:pPr>
            <a:fld id="{4C8A7852-E209-4CA2-A154-888C4E3DD823}" type="slidenum">
              <a:rPr lang="ru-RU" smtClean="0">
                <a:solidFill>
                  <a:srgbClr val="000000"/>
                </a:solidFill>
              </a:rPr>
              <a:pPr>
                <a:defRPr/>
              </a:pPr>
              <a:t>‹#›</a:t>
            </a:fld>
            <a:endParaRPr lang="ru-RU">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defRPr/>
            </a:pPr>
            <a:endParaRPr lang="ru-RU">
              <a:solidFill>
                <a:srgbClr val="000000"/>
              </a:solidFill>
            </a:endParaRPr>
          </a:p>
        </p:txBody>
      </p:sp>
      <p:sp>
        <p:nvSpPr>
          <p:cNvPr id="5" name="Footer Placeholder 4"/>
          <p:cNvSpPr>
            <a:spLocks noGrp="1"/>
          </p:cNvSpPr>
          <p:nvPr>
            <p:ph type="ftr" sz="quarter" idx="11"/>
          </p:nvPr>
        </p:nvSpPr>
        <p:spPr/>
        <p:txBody>
          <a:bodyPr/>
          <a:lstStyle/>
          <a:p>
            <a:pPr>
              <a:defRPr/>
            </a:pPr>
            <a:endParaRPr lang="ru-RU">
              <a:solidFill>
                <a:srgbClr val="000000"/>
              </a:solidFill>
            </a:endParaRPr>
          </a:p>
        </p:txBody>
      </p:sp>
      <p:sp>
        <p:nvSpPr>
          <p:cNvPr id="6" name="Slide Number Placeholder 5"/>
          <p:cNvSpPr>
            <a:spLocks noGrp="1"/>
          </p:cNvSpPr>
          <p:nvPr>
            <p:ph type="sldNum" sz="quarter" idx="12"/>
          </p:nvPr>
        </p:nvSpPr>
        <p:spPr/>
        <p:txBody>
          <a:bodyPr/>
          <a:lstStyle/>
          <a:p>
            <a:pPr>
              <a:defRPr/>
            </a:pPr>
            <a:fld id="{654C6BB2-1EB2-4850-9102-3BA1E9E66D95}" type="slidenum">
              <a:rPr lang="ru-RU" smtClean="0">
                <a:solidFill>
                  <a:srgbClr val="000000"/>
                </a:solidFill>
              </a:rPr>
              <a:pPr>
                <a:defRPr/>
              </a:pPr>
              <a:t>‹#›</a:t>
            </a:fld>
            <a:endParaRPr lang="ru-RU">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40B6AE2-F602-42C3-B890-279D40ADB2E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76291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defRPr/>
            </a:pPr>
            <a:endParaRPr lang="ru-RU">
              <a:solidFill>
                <a:srgbClr val="000000"/>
              </a:solidFill>
            </a:endParaRPr>
          </a:p>
        </p:txBody>
      </p:sp>
      <p:sp>
        <p:nvSpPr>
          <p:cNvPr id="5" name="Footer Placeholder 4"/>
          <p:cNvSpPr>
            <a:spLocks noGrp="1"/>
          </p:cNvSpPr>
          <p:nvPr>
            <p:ph type="ftr" sz="quarter" idx="11"/>
          </p:nvPr>
        </p:nvSpPr>
        <p:spPr/>
        <p:txBody>
          <a:bodyPr/>
          <a:lstStyle/>
          <a:p>
            <a:pPr>
              <a:defRPr/>
            </a:pPr>
            <a:endParaRPr lang="ru-RU">
              <a:solidFill>
                <a:srgbClr val="000000"/>
              </a:solidFill>
            </a:endParaRPr>
          </a:p>
        </p:txBody>
      </p:sp>
      <p:sp>
        <p:nvSpPr>
          <p:cNvPr id="6" name="Slide Number Placeholder 5"/>
          <p:cNvSpPr>
            <a:spLocks noGrp="1"/>
          </p:cNvSpPr>
          <p:nvPr>
            <p:ph type="sldNum" sz="quarter" idx="12"/>
          </p:nvPr>
        </p:nvSpPr>
        <p:spPr/>
        <p:txBody>
          <a:bodyPr/>
          <a:lstStyle/>
          <a:p>
            <a:pPr>
              <a:defRPr/>
            </a:pPr>
            <a:fld id="{A36C39B2-D94C-46D8-A368-45FC486138D9}" type="slidenum">
              <a:rPr lang="ru-RU" smtClean="0">
                <a:solidFill>
                  <a:srgbClr val="000000"/>
                </a:solidFill>
              </a:rPr>
              <a:pPr>
                <a:defRPr/>
              </a:pPr>
              <a:t>‹#›</a:t>
            </a:fld>
            <a:endParaRPr lang="ru-RU">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endParaRPr lang="ru-RU">
              <a:solidFill>
                <a:srgbClr val="000000"/>
              </a:solidFill>
            </a:endParaRPr>
          </a:p>
        </p:txBody>
      </p:sp>
      <p:sp>
        <p:nvSpPr>
          <p:cNvPr id="5" name="Footer Placeholder 4"/>
          <p:cNvSpPr>
            <a:spLocks noGrp="1"/>
          </p:cNvSpPr>
          <p:nvPr>
            <p:ph type="ftr" sz="quarter" idx="11"/>
          </p:nvPr>
        </p:nvSpPr>
        <p:spPr/>
        <p:txBody>
          <a:bodyPr/>
          <a:lstStyle/>
          <a:p>
            <a:pPr>
              <a:defRPr/>
            </a:pPr>
            <a:endParaRPr lang="ru-RU">
              <a:solidFill>
                <a:srgbClr val="000000"/>
              </a:solidFill>
            </a:endParaRPr>
          </a:p>
        </p:txBody>
      </p:sp>
      <p:sp>
        <p:nvSpPr>
          <p:cNvPr id="6" name="Slide Number Placeholder 5"/>
          <p:cNvSpPr>
            <a:spLocks noGrp="1"/>
          </p:cNvSpPr>
          <p:nvPr>
            <p:ph type="sldNum" sz="quarter" idx="12"/>
          </p:nvPr>
        </p:nvSpPr>
        <p:spPr/>
        <p:txBody>
          <a:bodyPr/>
          <a:lstStyle/>
          <a:p>
            <a:pPr>
              <a:defRPr/>
            </a:pPr>
            <a:fld id="{FB39B01F-21DB-44E9-BD23-A214964100B1}" type="slidenum">
              <a:rPr lang="ru-RU" smtClean="0">
                <a:solidFill>
                  <a:srgbClr val="000000"/>
                </a:solidFill>
              </a:rPr>
              <a:pPr>
                <a:defRPr/>
              </a:pPr>
              <a:t>‹#›</a:t>
            </a:fld>
            <a:endParaRPr lang="ru-RU">
              <a:solidFill>
                <a:srgbClr val="000000"/>
              </a:solidFill>
            </a:endParaRP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half" idx="10"/>
          </p:nvPr>
        </p:nvSpPr>
        <p:spPr/>
        <p:txBody>
          <a:bodyPr/>
          <a:lstStyle/>
          <a:p>
            <a:pPr>
              <a:defRPr/>
            </a:pPr>
            <a:endParaRPr lang="ru-RU">
              <a:solidFill>
                <a:srgbClr val="000000"/>
              </a:solidFill>
            </a:endParaRPr>
          </a:p>
        </p:txBody>
      </p:sp>
      <p:sp>
        <p:nvSpPr>
          <p:cNvPr id="6" name="Footer Placeholder 5"/>
          <p:cNvSpPr>
            <a:spLocks noGrp="1"/>
          </p:cNvSpPr>
          <p:nvPr>
            <p:ph type="ftr" sz="quarter" idx="11"/>
          </p:nvPr>
        </p:nvSpPr>
        <p:spPr/>
        <p:txBody>
          <a:bodyPr/>
          <a:lstStyle/>
          <a:p>
            <a:pPr>
              <a:defRPr/>
            </a:pPr>
            <a:endParaRPr lang="ru-RU">
              <a:solidFill>
                <a:srgbClr val="000000"/>
              </a:solidFill>
            </a:endParaRPr>
          </a:p>
        </p:txBody>
      </p:sp>
      <p:sp>
        <p:nvSpPr>
          <p:cNvPr id="7" name="Slide Number Placeholder 6"/>
          <p:cNvSpPr>
            <a:spLocks noGrp="1"/>
          </p:cNvSpPr>
          <p:nvPr>
            <p:ph type="sldNum" sz="quarter" idx="12"/>
          </p:nvPr>
        </p:nvSpPr>
        <p:spPr/>
        <p:txBody>
          <a:bodyPr/>
          <a:lstStyle/>
          <a:p>
            <a:pPr>
              <a:defRPr/>
            </a:pPr>
            <a:fld id="{F161D115-C6A2-4622-86FF-67DB9482B78C}" type="slidenum">
              <a:rPr lang="ru-RU" smtClean="0">
                <a:solidFill>
                  <a:srgbClr val="000000"/>
                </a:solidFill>
              </a:rPr>
              <a:pPr>
                <a:defRPr/>
              </a:pPr>
              <a:t>‹#›</a:t>
            </a:fld>
            <a:endParaRPr lang="ru-RU">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pPr>
              <a:defRPr/>
            </a:pPr>
            <a:endParaRPr lang="ru-RU">
              <a:solidFill>
                <a:srgbClr val="000000"/>
              </a:solidFill>
            </a:endParaRPr>
          </a:p>
        </p:txBody>
      </p:sp>
      <p:sp>
        <p:nvSpPr>
          <p:cNvPr id="8" name="Footer Placeholder 7"/>
          <p:cNvSpPr>
            <a:spLocks noGrp="1"/>
          </p:cNvSpPr>
          <p:nvPr>
            <p:ph type="ftr" sz="quarter" idx="11"/>
          </p:nvPr>
        </p:nvSpPr>
        <p:spPr/>
        <p:txBody>
          <a:bodyPr/>
          <a:lstStyle/>
          <a:p>
            <a:pPr>
              <a:defRPr/>
            </a:pPr>
            <a:endParaRPr lang="ru-RU">
              <a:solidFill>
                <a:srgbClr val="000000"/>
              </a:solidFill>
            </a:endParaRPr>
          </a:p>
        </p:txBody>
      </p:sp>
      <p:sp>
        <p:nvSpPr>
          <p:cNvPr id="9" name="Slide Number Placeholder 8"/>
          <p:cNvSpPr>
            <a:spLocks noGrp="1"/>
          </p:cNvSpPr>
          <p:nvPr>
            <p:ph type="sldNum" sz="quarter" idx="12"/>
          </p:nvPr>
        </p:nvSpPr>
        <p:spPr/>
        <p:txBody>
          <a:bodyPr/>
          <a:lstStyle/>
          <a:p>
            <a:pPr>
              <a:defRPr/>
            </a:pPr>
            <a:fld id="{AEB5E2CA-74FA-4701-9E05-14656F032DEA}" type="slidenum">
              <a:rPr lang="ru-RU" smtClean="0">
                <a:solidFill>
                  <a:srgbClr val="000000"/>
                </a:solidFill>
              </a:rPr>
              <a:pPr>
                <a:defRPr/>
              </a:pPr>
              <a:t>‹#›</a:t>
            </a:fld>
            <a:endParaRPr lang="ru-RU">
              <a:solidFill>
                <a:srgbClr val="000000"/>
              </a:solidFill>
            </a:endParaRP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a:defRPr/>
            </a:pPr>
            <a:endParaRPr lang="ru-RU">
              <a:solidFill>
                <a:srgbClr val="000000"/>
              </a:solidFill>
            </a:endParaRPr>
          </a:p>
        </p:txBody>
      </p:sp>
      <p:sp>
        <p:nvSpPr>
          <p:cNvPr id="4" name="Footer Placeholder 3"/>
          <p:cNvSpPr>
            <a:spLocks noGrp="1"/>
          </p:cNvSpPr>
          <p:nvPr>
            <p:ph type="ftr" sz="quarter" idx="11"/>
          </p:nvPr>
        </p:nvSpPr>
        <p:spPr/>
        <p:txBody>
          <a:bodyPr/>
          <a:lstStyle/>
          <a:p>
            <a:pPr>
              <a:defRPr/>
            </a:pPr>
            <a:endParaRPr lang="ru-RU">
              <a:solidFill>
                <a:srgbClr val="000000"/>
              </a:solidFill>
            </a:endParaRPr>
          </a:p>
        </p:txBody>
      </p:sp>
      <p:sp>
        <p:nvSpPr>
          <p:cNvPr id="5" name="Slide Number Placeholder 4"/>
          <p:cNvSpPr>
            <a:spLocks noGrp="1"/>
          </p:cNvSpPr>
          <p:nvPr>
            <p:ph type="sldNum" sz="quarter" idx="12"/>
          </p:nvPr>
        </p:nvSpPr>
        <p:spPr/>
        <p:txBody>
          <a:bodyPr/>
          <a:lstStyle/>
          <a:p>
            <a:pPr>
              <a:defRPr/>
            </a:pPr>
            <a:fld id="{7D843F5D-C974-4ACC-897E-A5B42CEF36B0}" type="slidenum">
              <a:rPr lang="ru-RU" smtClean="0">
                <a:solidFill>
                  <a:srgbClr val="000000"/>
                </a:solidFill>
              </a:rPr>
              <a:pPr>
                <a:defRPr/>
              </a:pPr>
              <a:t>‹#›</a:t>
            </a:fld>
            <a:endParaRPr lang="ru-RU">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ru-RU">
              <a:solidFill>
                <a:srgbClr val="000000"/>
              </a:solidFill>
            </a:endParaRPr>
          </a:p>
        </p:txBody>
      </p:sp>
      <p:sp>
        <p:nvSpPr>
          <p:cNvPr id="3" name="Footer Placeholder 2"/>
          <p:cNvSpPr>
            <a:spLocks noGrp="1"/>
          </p:cNvSpPr>
          <p:nvPr>
            <p:ph type="ftr" sz="quarter" idx="11"/>
          </p:nvPr>
        </p:nvSpPr>
        <p:spPr/>
        <p:txBody>
          <a:bodyPr/>
          <a:lstStyle/>
          <a:p>
            <a:pPr>
              <a:defRPr/>
            </a:pPr>
            <a:endParaRPr lang="ru-RU">
              <a:solidFill>
                <a:srgbClr val="000000"/>
              </a:solidFill>
            </a:endParaRPr>
          </a:p>
        </p:txBody>
      </p:sp>
      <p:sp>
        <p:nvSpPr>
          <p:cNvPr id="4" name="Slide Number Placeholder 3"/>
          <p:cNvSpPr>
            <a:spLocks noGrp="1"/>
          </p:cNvSpPr>
          <p:nvPr>
            <p:ph type="sldNum" sz="quarter" idx="12"/>
          </p:nvPr>
        </p:nvSpPr>
        <p:spPr/>
        <p:txBody>
          <a:bodyPr/>
          <a:lstStyle/>
          <a:p>
            <a:pPr>
              <a:defRPr/>
            </a:pPr>
            <a:fld id="{917EA62E-0204-4D15-8B8B-3F7FF0DF051A}" type="slidenum">
              <a:rPr lang="ru-RU" smtClean="0">
                <a:solidFill>
                  <a:srgbClr val="000000"/>
                </a:solidFill>
              </a:rPr>
              <a:pPr>
                <a:defRPr/>
              </a:pPr>
              <a:t>‹#›</a:t>
            </a:fld>
            <a:endParaRPr lang="ru-RU">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ru-RU" smtClean="0"/>
              <a:t>Образец заголовка</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endParaRPr lang="ru-RU">
              <a:solidFill>
                <a:srgbClr val="000000"/>
              </a:solidFill>
            </a:endParaRPr>
          </a:p>
        </p:txBody>
      </p:sp>
      <p:sp>
        <p:nvSpPr>
          <p:cNvPr id="6" name="Footer Placeholder 5"/>
          <p:cNvSpPr>
            <a:spLocks noGrp="1"/>
          </p:cNvSpPr>
          <p:nvPr>
            <p:ph type="ftr" sz="quarter" idx="11"/>
          </p:nvPr>
        </p:nvSpPr>
        <p:spPr/>
        <p:txBody>
          <a:bodyPr/>
          <a:lstStyle/>
          <a:p>
            <a:pPr>
              <a:defRPr/>
            </a:pPr>
            <a:endParaRPr lang="ru-RU">
              <a:solidFill>
                <a:srgbClr val="000000"/>
              </a:solidFill>
            </a:endParaRPr>
          </a:p>
        </p:txBody>
      </p:sp>
      <p:sp>
        <p:nvSpPr>
          <p:cNvPr id="7" name="Slide Number Placeholder 6"/>
          <p:cNvSpPr>
            <a:spLocks noGrp="1"/>
          </p:cNvSpPr>
          <p:nvPr>
            <p:ph type="sldNum" sz="quarter" idx="12"/>
          </p:nvPr>
        </p:nvSpPr>
        <p:spPr/>
        <p:txBody>
          <a:bodyPr/>
          <a:lstStyle/>
          <a:p>
            <a:pPr>
              <a:defRPr/>
            </a:pPr>
            <a:fld id="{857EBBB7-8D05-42CE-8300-10ADACC7F549}" type="slidenum">
              <a:rPr lang="ru-RU" smtClean="0">
                <a:solidFill>
                  <a:srgbClr val="000000"/>
                </a:solidFill>
              </a:rPr>
              <a:pPr>
                <a:defRPr/>
              </a:pPr>
              <a:t>‹#›</a:t>
            </a:fld>
            <a:endParaRPr lang="ru-RU">
              <a:solidFill>
                <a:srgbClr val="000000"/>
              </a:solidFill>
            </a:endParaRP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ru-RU" smtClean="0"/>
              <a:t>Образец заголовка</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endParaRPr lang="ru-RU">
              <a:solidFill>
                <a:srgbClr val="000000"/>
              </a:solidFill>
            </a:endParaRPr>
          </a:p>
        </p:txBody>
      </p:sp>
      <p:sp>
        <p:nvSpPr>
          <p:cNvPr id="6" name="Footer Placeholder 5"/>
          <p:cNvSpPr>
            <a:spLocks noGrp="1"/>
          </p:cNvSpPr>
          <p:nvPr>
            <p:ph type="ftr" sz="quarter" idx="11"/>
          </p:nvPr>
        </p:nvSpPr>
        <p:spPr/>
        <p:txBody>
          <a:bodyPr/>
          <a:lstStyle/>
          <a:p>
            <a:pPr>
              <a:defRPr/>
            </a:pPr>
            <a:endParaRPr lang="ru-RU">
              <a:solidFill>
                <a:srgbClr val="000000"/>
              </a:solidFill>
            </a:endParaRPr>
          </a:p>
        </p:txBody>
      </p:sp>
      <p:sp>
        <p:nvSpPr>
          <p:cNvPr id="7" name="Slide Number Placeholder 6"/>
          <p:cNvSpPr>
            <a:spLocks noGrp="1"/>
          </p:cNvSpPr>
          <p:nvPr>
            <p:ph type="sldNum" sz="quarter" idx="12"/>
          </p:nvPr>
        </p:nvSpPr>
        <p:spPr/>
        <p:txBody>
          <a:bodyPr/>
          <a:lstStyle/>
          <a:p>
            <a:pPr>
              <a:defRPr/>
            </a:pPr>
            <a:fld id="{D3AD643E-0EE6-44D5-831C-6D6E611823F3}" type="slidenum">
              <a:rPr lang="ru-RU" smtClean="0">
                <a:solidFill>
                  <a:srgbClr val="000000"/>
                </a:solidFill>
              </a:rPr>
              <a:pPr>
                <a:defRPr/>
              </a:pPr>
              <a:t>‹#›</a:t>
            </a:fld>
            <a:endParaRPr lang="ru-RU">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pPr algn="l">
              <a:defRPr/>
            </a:pPr>
            <a:endParaRPr lang="ru-RU">
              <a:solidFill>
                <a:srgbClr val="000000"/>
              </a:solidFill>
            </a:endParaRPr>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pPr>
              <a:defRPr/>
            </a:pPr>
            <a:endParaRPr lang="ru-RU">
              <a:solidFill>
                <a:srgbClr val="000000"/>
              </a:solidFill>
            </a:endParaRPr>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pPr>
              <a:defRPr/>
            </a:pPr>
            <a:fld id="{5A518D59-E186-4403-804A-A7977A2015C3}" type="slidenum">
              <a:rPr lang="ru-RU" smtClean="0">
                <a:solidFill>
                  <a:srgbClr val="000000"/>
                </a:solidFill>
              </a:rPr>
              <a:pPr>
                <a:defRPr/>
              </a:pPr>
              <a:t>‹#›</a:t>
            </a:fld>
            <a:endParaRPr lang="ru-RU">
              <a:solidFill>
                <a:srgbClr val="000000"/>
              </a:solidFill>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2.xml"/><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2.xml"/><Relationship Id="rId5" Type="http://schemas.openxmlformats.org/officeDocument/2006/relationships/image" Target="../media/image48.jpe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60.jpeg"/><Relationship Id="rId2" Type="http://schemas.openxmlformats.org/officeDocument/2006/relationships/image" Target="../media/image57.jpeg"/><Relationship Id="rId1" Type="http://schemas.openxmlformats.org/officeDocument/2006/relationships/slideLayout" Target="../slideLayouts/slideLayout8.xml"/><Relationship Id="rId6" Type="http://schemas.openxmlformats.org/officeDocument/2006/relationships/image" Target="../media/image59.png"/><Relationship Id="rId5" Type="http://schemas.microsoft.com/office/2007/relationships/hdphoto" Target="../media/hdphoto8.wdp"/><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7" Type="http://schemas.microsoft.com/office/2007/relationships/hdphoto" Target="../media/hdphoto10.wdp"/><Relationship Id="rId2" Type="http://schemas.openxmlformats.org/officeDocument/2006/relationships/image" Target="../media/image61.jpeg"/><Relationship Id="rId1" Type="http://schemas.openxmlformats.org/officeDocument/2006/relationships/slideLayout" Target="../slideLayouts/slideLayout4.xml"/><Relationship Id="rId6" Type="http://schemas.openxmlformats.org/officeDocument/2006/relationships/image" Target="../media/image64.png"/><Relationship Id="rId5" Type="http://schemas.microsoft.com/office/2007/relationships/hdphoto" Target="../media/hdphoto9.wdp"/><Relationship Id="rId4" Type="http://schemas.openxmlformats.org/officeDocument/2006/relationships/image" Target="../media/image63.jpeg"/></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69.jpe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8.jpeg"/><Relationship Id="rId5" Type="http://schemas.microsoft.com/office/2007/relationships/hdphoto" Target="../media/hdphoto11.wdp"/><Relationship Id="rId4" Type="http://schemas.openxmlformats.org/officeDocument/2006/relationships/image" Target="../media/image67.jpe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2.xml"/><Relationship Id="rId4" Type="http://schemas.openxmlformats.org/officeDocument/2006/relationships/image" Target="../media/image72.jpeg"/></Relationships>
</file>

<file path=ppt/slides/_rels/slide2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2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2.xml"/><Relationship Id="rId4" Type="http://schemas.openxmlformats.org/officeDocument/2006/relationships/image" Target="../media/image85.jpeg"/></Relationships>
</file>

<file path=ppt/slides/_rels/slide2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2.xml"/><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8" Type="http://schemas.openxmlformats.org/officeDocument/2006/relationships/image" Target="../media/image92.jpe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89.jpeg"/><Relationship Id="rId1" Type="http://schemas.openxmlformats.org/officeDocument/2006/relationships/slideLayout" Target="../slideLayouts/slideLayout12.xml"/><Relationship Id="rId6" Type="http://schemas.openxmlformats.org/officeDocument/2006/relationships/image" Target="../media/image91.jpeg"/><Relationship Id="rId11" Type="http://schemas.microsoft.com/office/2007/relationships/hdphoto" Target="../media/hdphoto16.wdp"/><Relationship Id="rId5" Type="http://schemas.microsoft.com/office/2007/relationships/hdphoto" Target="../media/hdphoto13.wdp"/><Relationship Id="rId10" Type="http://schemas.openxmlformats.org/officeDocument/2006/relationships/image" Target="../media/image93.jpeg"/><Relationship Id="rId4" Type="http://schemas.openxmlformats.org/officeDocument/2006/relationships/image" Target="../media/image90.jpeg"/><Relationship Id="rId9" Type="http://schemas.microsoft.com/office/2007/relationships/hdphoto" Target="../media/hdphoto15.wdp"/></Relationships>
</file>

<file path=ppt/slides/_rels/slide29.xml.rels><?xml version="1.0" encoding="UTF-8" standalone="yes"?>
<Relationships xmlns="http://schemas.openxmlformats.org/package/2006/relationships"><Relationship Id="rId8" Type="http://schemas.openxmlformats.org/officeDocument/2006/relationships/image" Target="../media/image97.png"/><Relationship Id="rId3" Type="http://schemas.microsoft.com/office/2007/relationships/hdphoto" Target="../media/hdphoto17.wdp"/><Relationship Id="rId7" Type="http://schemas.microsoft.com/office/2007/relationships/hdphoto" Target="../media/hdphoto19.wdp"/><Relationship Id="rId2" Type="http://schemas.openxmlformats.org/officeDocument/2006/relationships/image" Target="../media/image94.jpeg"/><Relationship Id="rId1" Type="http://schemas.openxmlformats.org/officeDocument/2006/relationships/slideLayout" Target="../slideLayouts/slideLayout12.xml"/><Relationship Id="rId6" Type="http://schemas.openxmlformats.org/officeDocument/2006/relationships/image" Target="../media/image96.jpeg"/><Relationship Id="rId5" Type="http://schemas.microsoft.com/office/2007/relationships/hdphoto" Target="../media/hdphoto18.wdp"/><Relationship Id="rId10" Type="http://schemas.microsoft.com/office/2007/relationships/hdphoto" Target="../media/hdphoto20.wdp"/><Relationship Id="rId4" Type="http://schemas.openxmlformats.org/officeDocument/2006/relationships/image" Target="../media/image95.png"/><Relationship Id="rId9" Type="http://schemas.openxmlformats.org/officeDocument/2006/relationships/image" Target="../media/image98.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99.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5" Type="http://schemas.openxmlformats.org/officeDocument/2006/relationships/image" Target="../media/image106.jpeg"/><Relationship Id="rId4" Type="http://schemas.openxmlformats.org/officeDocument/2006/relationships/image" Target="../media/image105.jpeg"/></Relationships>
</file>

<file path=ppt/slides/_rels/slide3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5" Type="http://schemas.openxmlformats.org/officeDocument/2006/relationships/image" Target="../media/image109.jpeg"/><Relationship Id="rId4" Type="http://schemas.microsoft.com/office/2007/relationships/hdphoto" Target="../media/hdphoto22.wdp"/></Relationships>
</file>

<file path=ppt/slides/_rels/slide3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microsoft.com/office/2007/relationships/hdphoto" Target="../media/hdphoto25.wdp"/><Relationship Id="rId3" Type="http://schemas.microsoft.com/office/2007/relationships/hdphoto" Target="../media/hdphoto23.wdp"/><Relationship Id="rId7" Type="http://schemas.openxmlformats.org/officeDocument/2006/relationships/image" Target="../media/image114.jpeg"/><Relationship Id="rId2" Type="http://schemas.openxmlformats.org/officeDocument/2006/relationships/image" Target="../media/image111.jpeg"/><Relationship Id="rId1" Type="http://schemas.openxmlformats.org/officeDocument/2006/relationships/slideLayout" Target="../slideLayouts/slideLayout12.xml"/><Relationship Id="rId6" Type="http://schemas.microsoft.com/office/2007/relationships/hdphoto" Target="../media/hdphoto24.wdp"/><Relationship Id="rId5" Type="http://schemas.openxmlformats.org/officeDocument/2006/relationships/image" Target="../media/image113.jpeg"/><Relationship Id="rId4" Type="http://schemas.openxmlformats.org/officeDocument/2006/relationships/image" Target="../media/image112.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Users\Anthony\Desktop\93c79d851ad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074822" y="3599337"/>
            <a:ext cx="1212213" cy="3929827"/>
          </a:xfrm>
          <a:prstGeom prst="rect">
            <a:avLst/>
          </a:prstGeom>
          <a:solidFill>
            <a:srgbClr val="CCFF99"/>
          </a:solidFill>
          <a:ln>
            <a:noFill/>
          </a:ln>
          <a:effectLst>
            <a:softEdge rad="127000"/>
          </a:effectLst>
          <a:extLst/>
        </p:spPr>
      </p:pic>
      <p:sp>
        <p:nvSpPr>
          <p:cNvPr id="16386" name="Rectangle 4"/>
          <p:cNvSpPr>
            <a:spLocks noGrp="1" noChangeArrowheads="1"/>
          </p:cNvSpPr>
          <p:nvPr>
            <p:ph type="title" sz="quarter"/>
          </p:nvPr>
        </p:nvSpPr>
        <p:spPr>
          <a:xfrm>
            <a:off x="102114" y="404664"/>
            <a:ext cx="8748970" cy="936104"/>
          </a:xfrm>
        </p:spPr>
        <p:txBody>
          <a:bodyPr>
            <a:noAutofit/>
          </a:bodyPr>
          <a:lstStyle/>
          <a:p>
            <a:pPr algn="ctr"/>
            <a:r>
              <a:rPr lang="ru-RU" sz="2000" b="1" dirty="0" smtClean="0">
                <a:solidFill>
                  <a:srgbClr val="002060"/>
                </a:solidFill>
                <a:latin typeface="Times New Roman" pitchFamily="18" charset="0"/>
                <a:cs typeface="Times New Roman" pitchFamily="18" charset="0"/>
              </a:rPr>
              <a:t/>
            </a:r>
            <a:br>
              <a:rPr lang="ru-RU" sz="2000" b="1" dirty="0" smtClean="0">
                <a:solidFill>
                  <a:srgbClr val="002060"/>
                </a:solidFill>
                <a:latin typeface="Times New Roman" pitchFamily="18" charset="0"/>
                <a:cs typeface="Times New Roman" pitchFamily="18" charset="0"/>
              </a:rPr>
            </a:br>
            <a:r>
              <a:rPr lang="ru-RU" sz="3600" b="1" dirty="0" smtClean="0">
                <a:solidFill>
                  <a:srgbClr val="FF0000"/>
                </a:solidFill>
                <a:latin typeface="Times New Roman" pitchFamily="18" charset="0"/>
                <a:cs typeface="Times New Roman" pitchFamily="18" charset="0"/>
              </a:rPr>
              <a:t/>
            </a:r>
            <a:br>
              <a:rPr lang="ru-RU" sz="3600" b="1" dirty="0" smtClean="0">
                <a:solidFill>
                  <a:srgbClr val="FF0000"/>
                </a:solidFill>
                <a:latin typeface="Times New Roman" pitchFamily="18" charset="0"/>
                <a:cs typeface="Times New Roman" pitchFamily="18" charset="0"/>
              </a:rPr>
            </a:br>
            <a:r>
              <a:rPr lang="ru-RU" sz="2800" b="1" dirty="0" smtClean="0">
                <a:solidFill>
                  <a:srgbClr val="FF0000"/>
                </a:solidFill>
                <a:latin typeface="Times New Roman" pitchFamily="18" charset="0"/>
                <a:cs typeface="Times New Roman" pitchFamily="18" charset="0"/>
              </a:rPr>
              <a:t>«ДЕЛАЕМ </a:t>
            </a:r>
            <a:r>
              <a:rPr lang="ru-RU" sz="2800" b="1" dirty="0">
                <a:solidFill>
                  <a:srgbClr val="FF0000"/>
                </a:solidFill>
                <a:latin typeface="Times New Roman" pitchFamily="18" charset="0"/>
                <a:cs typeface="Times New Roman" pitchFamily="18" charset="0"/>
              </a:rPr>
              <a:t>ОДНО БЛАГОЕ </a:t>
            </a:r>
            <a:r>
              <a:rPr lang="ru-RU" sz="2800" b="1" dirty="0" smtClean="0">
                <a:solidFill>
                  <a:srgbClr val="FF0000"/>
                </a:solidFill>
                <a:latin typeface="Times New Roman" pitchFamily="18" charset="0"/>
                <a:cs typeface="Times New Roman" pitchFamily="18" charset="0"/>
              </a:rPr>
              <a:t>ДЕЛО» </a:t>
            </a:r>
            <a:br>
              <a:rPr lang="ru-RU" sz="2800" b="1" dirty="0" smtClean="0">
                <a:solidFill>
                  <a:srgbClr val="FF0000"/>
                </a:solidFill>
                <a:latin typeface="Times New Roman" pitchFamily="18" charset="0"/>
                <a:cs typeface="Times New Roman" pitchFamily="18" charset="0"/>
              </a:rPr>
            </a:br>
            <a:endParaRPr lang="ru-RU" sz="2800" b="1" dirty="0">
              <a:solidFill>
                <a:srgbClr val="FF0000"/>
              </a:solidFill>
              <a:latin typeface="Times New Roman" pitchFamily="18" charset="0"/>
              <a:cs typeface="Times New Roman" pitchFamily="18" charset="0"/>
            </a:endParaRPr>
          </a:p>
        </p:txBody>
      </p:sp>
      <p:sp>
        <p:nvSpPr>
          <p:cNvPr id="2" name="Прямоугольник 1"/>
          <p:cNvSpPr/>
          <p:nvPr/>
        </p:nvSpPr>
        <p:spPr>
          <a:xfrm>
            <a:off x="4499990" y="3547786"/>
            <a:ext cx="2736304" cy="400110"/>
          </a:xfrm>
          <a:prstGeom prst="rect">
            <a:avLst/>
          </a:prstGeom>
        </p:spPr>
        <p:txBody>
          <a:bodyPr wrap="square">
            <a:spAutoFit/>
          </a:bodyPr>
          <a:lstStyle/>
          <a:p>
            <a:r>
              <a:rPr lang="ru-RU" sz="2000" b="1" dirty="0" smtClean="0">
                <a:solidFill>
                  <a:srgbClr val="FF0000"/>
                </a:solidFill>
                <a:latin typeface="Book Antiqua" pitchFamily="18" charset="0"/>
              </a:rPr>
              <a:t> </a:t>
            </a:r>
          </a:p>
        </p:txBody>
      </p:sp>
      <p:sp>
        <p:nvSpPr>
          <p:cNvPr id="7" name="Прямоугольник 6"/>
          <p:cNvSpPr/>
          <p:nvPr/>
        </p:nvSpPr>
        <p:spPr>
          <a:xfrm>
            <a:off x="5250684" y="5204168"/>
            <a:ext cx="3600400" cy="584775"/>
          </a:xfrm>
          <a:prstGeom prst="rect">
            <a:avLst/>
          </a:prstGeom>
        </p:spPr>
        <p:txBody>
          <a:bodyPr wrap="square">
            <a:spAutoFit/>
          </a:bodyPr>
          <a:lstStyle/>
          <a:p>
            <a:pPr algn="l"/>
            <a:r>
              <a:rPr lang="ru-RU" sz="1600" dirty="0" smtClean="0">
                <a:latin typeface="Times New Roman" pitchFamily="18" charset="0"/>
                <a:cs typeface="Times New Roman" pitchFamily="18" charset="0"/>
              </a:rPr>
              <a:t>Автор:</a:t>
            </a:r>
          </a:p>
          <a:p>
            <a:pPr algn="l"/>
            <a:r>
              <a:rPr lang="ru-RU" sz="1600" dirty="0" smtClean="0">
                <a:latin typeface="Times New Roman" pitchFamily="18" charset="0"/>
                <a:cs typeface="Times New Roman" pitchFamily="18" charset="0"/>
              </a:rPr>
              <a:t> Кузина Елена Александровна</a:t>
            </a:r>
            <a:endParaRPr lang="ru-RU" sz="1600" dirty="0">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307" y="895931"/>
            <a:ext cx="7943068" cy="396718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635896" y="6231071"/>
            <a:ext cx="2448271" cy="60113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dirty="0" smtClean="0"/>
              <a:t>2018гг.</a:t>
            </a:r>
            <a:endParaRPr lang="ru-RU" dirty="0"/>
          </a:p>
        </p:txBody>
      </p:sp>
    </p:spTree>
    <p:extLst>
      <p:ext uri="{BB962C8B-B14F-4D97-AF65-F5344CB8AC3E}">
        <p14:creationId xmlns:p14="http://schemas.microsoft.com/office/powerpoint/2010/main" val="19049513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2347" y="815946"/>
            <a:ext cx="7200800" cy="580926"/>
          </a:xfrm>
        </p:spPr>
        <p:txBody>
          <a:bodyPr>
            <a:normAutofit fontScale="90000"/>
          </a:bodyPr>
          <a:lstStyle/>
          <a:p>
            <a:r>
              <a:rPr lang="ru-RU" sz="2000" dirty="0">
                <a:solidFill>
                  <a:srgbClr val="C00000"/>
                </a:solidFill>
              </a:rPr>
              <a:t>В </a:t>
            </a:r>
            <a:r>
              <a:rPr lang="ru-RU" sz="2000" dirty="0" smtClean="0">
                <a:solidFill>
                  <a:srgbClr val="C00000"/>
                </a:solidFill>
              </a:rPr>
              <a:t>процессе работы  </a:t>
            </a:r>
            <a:r>
              <a:rPr lang="ru-RU" sz="2000" dirty="0">
                <a:solidFill>
                  <a:srgbClr val="C00000"/>
                </a:solidFill>
              </a:rPr>
              <a:t>выделены несколько </a:t>
            </a:r>
            <a:r>
              <a:rPr lang="ru-RU" sz="2000" dirty="0" smtClean="0">
                <a:solidFill>
                  <a:srgbClr val="C00000"/>
                </a:solidFill>
              </a:rPr>
              <a:t>направлений:</a:t>
            </a:r>
            <a:r>
              <a:rPr lang="ru-RU" sz="2000" dirty="0">
                <a:solidFill>
                  <a:srgbClr val="C00000"/>
                </a:solidFill>
              </a:rPr>
              <a:t/>
            </a:r>
            <a:br>
              <a:rPr lang="ru-RU" sz="2000" dirty="0">
                <a:solidFill>
                  <a:srgbClr val="C00000"/>
                </a:solidFill>
              </a:rPr>
            </a:br>
            <a:endParaRPr lang="ru-RU" sz="2000" dirty="0">
              <a:solidFill>
                <a:srgbClr val="C00000"/>
              </a:solidFill>
            </a:endParaRPr>
          </a:p>
        </p:txBody>
      </p:sp>
      <p:sp>
        <p:nvSpPr>
          <p:cNvPr id="3" name="Прямоугольник 2"/>
          <p:cNvSpPr/>
          <p:nvPr/>
        </p:nvSpPr>
        <p:spPr>
          <a:xfrm>
            <a:off x="1043608" y="1412776"/>
            <a:ext cx="7128792" cy="4093428"/>
          </a:xfrm>
          <a:prstGeom prst="rect">
            <a:avLst/>
          </a:prstGeom>
        </p:spPr>
        <p:txBody>
          <a:bodyPr wrap="square">
            <a:spAutoFit/>
          </a:bodyPr>
          <a:lstStyle/>
          <a:p>
            <a:pPr algn="l"/>
            <a:r>
              <a:rPr lang="ru-RU" dirty="0" smtClean="0">
                <a:solidFill>
                  <a:srgbClr val="000000"/>
                </a:solidFill>
              </a:rPr>
              <a:t>1</a:t>
            </a:r>
            <a:r>
              <a:rPr lang="ru-RU" sz="2000" dirty="0">
                <a:solidFill>
                  <a:srgbClr val="000000"/>
                </a:solidFill>
              </a:rPr>
              <a:t>. </a:t>
            </a:r>
            <a:r>
              <a:rPr lang="ru-RU" sz="2000" b="1" i="1" dirty="0">
                <a:solidFill>
                  <a:srgbClr val="000000"/>
                </a:solidFill>
              </a:rPr>
              <a:t>Духовно-образовательное</a:t>
            </a:r>
            <a:r>
              <a:rPr lang="ru-RU" sz="2000" dirty="0">
                <a:solidFill>
                  <a:srgbClr val="000000"/>
                </a:solidFill>
              </a:rPr>
              <a:t> (занятия, беседы, устные поучения</a:t>
            </a:r>
            <a:r>
              <a:rPr lang="ru-RU" sz="2000" dirty="0" smtClean="0">
                <a:solidFill>
                  <a:srgbClr val="000000"/>
                </a:solidFill>
              </a:rPr>
              <a:t>).</a:t>
            </a:r>
          </a:p>
          <a:p>
            <a:pPr algn="l"/>
            <a:r>
              <a:rPr lang="ru-RU" sz="2000" dirty="0">
                <a:solidFill>
                  <a:srgbClr val="000000"/>
                </a:solidFill>
              </a:rPr>
              <a:t/>
            </a:r>
            <a:br>
              <a:rPr lang="ru-RU" sz="2000" dirty="0">
                <a:solidFill>
                  <a:srgbClr val="000000"/>
                </a:solidFill>
              </a:rPr>
            </a:br>
            <a:r>
              <a:rPr lang="ru-RU" sz="2000" dirty="0">
                <a:solidFill>
                  <a:srgbClr val="000000"/>
                </a:solidFill>
              </a:rPr>
              <a:t>2.</a:t>
            </a:r>
            <a:r>
              <a:rPr lang="ru-RU" sz="2000" b="1" i="1" dirty="0">
                <a:solidFill>
                  <a:srgbClr val="000000"/>
                </a:solidFill>
              </a:rPr>
              <a:t> Воспитательно-оздоровительное</a:t>
            </a:r>
            <a:r>
              <a:rPr lang="ru-RU" sz="2000" dirty="0">
                <a:solidFill>
                  <a:srgbClr val="000000"/>
                </a:solidFill>
              </a:rPr>
              <a:t> (занятия-утренники, игры: подвижные и назидательные, ролевые и строительные, прогулки, походы</a:t>
            </a:r>
            <a:r>
              <a:rPr lang="ru-RU" sz="2000" dirty="0" smtClean="0">
                <a:solidFill>
                  <a:srgbClr val="000000"/>
                </a:solidFill>
              </a:rPr>
              <a:t>).</a:t>
            </a:r>
          </a:p>
          <a:p>
            <a:pPr algn="l"/>
            <a:r>
              <a:rPr lang="ru-RU" sz="2000" dirty="0">
                <a:solidFill>
                  <a:srgbClr val="000000"/>
                </a:solidFill>
              </a:rPr>
              <a:t/>
            </a:r>
            <a:br>
              <a:rPr lang="ru-RU" sz="2000" dirty="0">
                <a:solidFill>
                  <a:srgbClr val="000000"/>
                </a:solidFill>
              </a:rPr>
            </a:br>
            <a:r>
              <a:rPr lang="ru-RU" sz="2000" dirty="0">
                <a:solidFill>
                  <a:srgbClr val="000000"/>
                </a:solidFill>
              </a:rPr>
              <a:t>3.</a:t>
            </a:r>
            <a:r>
              <a:rPr lang="ru-RU" sz="2000" i="1" dirty="0">
                <a:solidFill>
                  <a:srgbClr val="000000"/>
                </a:solidFill>
              </a:rPr>
              <a:t> </a:t>
            </a:r>
            <a:r>
              <a:rPr lang="ru-RU" sz="2000" b="1" i="1" dirty="0">
                <a:solidFill>
                  <a:srgbClr val="000000"/>
                </a:solidFill>
              </a:rPr>
              <a:t>Культурно-познавательное</a:t>
            </a:r>
            <a:r>
              <a:rPr lang="ru-RU" sz="2000" b="1" dirty="0">
                <a:solidFill>
                  <a:srgbClr val="000000"/>
                </a:solidFill>
              </a:rPr>
              <a:t> </a:t>
            </a:r>
            <a:r>
              <a:rPr lang="ru-RU" sz="2000" dirty="0">
                <a:solidFill>
                  <a:srgbClr val="000000"/>
                </a:solidFill>
              </a:rPr>
              <a:t>(встречи, целевые прогулки, экскурсии</a:t>
            </a:r>
            <a:r>
              <a:rPr lang="ru-RU" sz="2000" dirty="0" smtClean="0">
                <a:solidFill>
                  <a:srgbClr val="000000"/>
                </a:solidFill>
              </a:rPr>
              <a:t>).</a:t>
            </a:r>
          </a:p>
          <a:p>
            <a:pPr algn="l"/>
            <a:r>
              <a:rPr lang="ru-RU" sz="2000" dirty="0">
                <a:solidFill>
                  <a:srgbClr val="000000"/>
                </a:solidFill>
              </a:rPr>
              <a:t/>
            </a:r>
            <a:br>
              <a:rPr lang="ru-RU" sz="2000" dirty="0">
                <a:solidFill>
                  <a:srgbClr val="000000"/>
                </a:solidFill>
              </a:rPr>
            </a:br>
            <a:r>
              <a:rPr lang="ru-RU" sz="2000" dirty="0">
                <a:solidFill>
                  <a:srgbClr val="000000"/>
                </a:solidFill>
              </a:rPr>
              <a:t>4. </a:t>
            </a:r>
            <a:r>
              <a:rPr lang="ru-RU" sz="2000" b="1" i="1" dirty="0">
                <a:solidFill>
                  <a:srgbClr val="000000"/>
                </a:solidFill>
              </a:rPr>
              <a:t>Нравственно-трудовое</a:t>
            </a:r>
            <a:r>
              <a:rPr lang="ru-RU" sz="2000" b="1" dirty="0">
                <a:solidFill>
                  <a:srgbClr val="000000"/>
                </a:solidFill>
              </a:rPr>
              <a:t> </a:t>
            </a:r>
            <a:r>
              <a:rPr lang="ru-RU" sz="2000" dirty="0">
                <a:solidFill>
                  <a:srgbClr val="000000"/>
                </a:solidFill>
              </a:rPr>
              <a:t>(продуктивная деятельность, например: изготовление подарков, открыток к праздникам, выставки рисунков посвященные  праздникам ).</a:t>
            </a:r>
          </a:p>
        </p:txBody>
      </p:sp>
      <p:sp>
        <p:nvSpPr>
          <p:cNvPr id="4" name="Прямоугольник 3"/>
          <p:cNvSpPr/>
          <p:nvPr/>
        </p:nvSpPr>
        <p:spPr>
          <a:xfrm>
            <a:off x="3995936" y="6360244"/>
            <a:ext cx="720079"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a:t>9</a:t>
            </a:r>
          </a:p>
        </p:txBody>
      </p:sp>
    </p:spTree>
    <p:extLst>
      <p:ext uri="{BB962C8B-B14F-4D97-AF65-F5344CB8AC3E}">
        <p14:creationId xmlns:p14="http://schemas.microsoft.com/office/powerpoint/2010/main" val="9406856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2503" y="1041473"/>
            <a:ext cx="3001521" cy="4259735"/>
          </a:xfrm>
          <a:prstGeom prst="rect">
            <a:avLst/>
          </a:prstGeom>
          <a:ln>
            <a:noFill/>
          </a:ln>
          <a:effectLst>
            <a:outerShdw blurRad="292100" dist="139700" dir="2700000" algn="tl" rotWithShape="0">
              <a:srgbClr val="333333">
                <a:alpha val="65000"/>
              </a:srgbClr>
            </a:outerShdw>
          </a:effectLst>
        </p:spPr>
      </p:pic>
      <p:sp>
        <p:nvSpPr>
          <p:cNvPr id="3" name="Прямоугольник 2"/>
          <p:cNvSpPr/>
          <p:nvPr/>
        </p:nvSpPr>
        <p:spPr>
          <a:xfrm>
            <a:off x="2342062" y="260649"/>
            <a:ext cx="4750218" cy="646331"/>
          </a:xfrm>
          <a:prstGeom prst="rect">
            <a:avLst/>
          </a:prstGeom>
        </p:spPr>
        <p:txBody>
          <a:bodyPr wrap="square">
            <a:spAutoFit/>
          </a:bodyPr>
          <a:lstStyle/>
          <a:p>
            <a:r>
              <a:rPr lang="ru-RU" sz="3600" kern="0" dirty="0" smtClean="0">
                <a:solidFill>
                  <a:srgbClr val="C00000"/>
                </a:solidFill>
                <a:latin typeface="Arial"/>
              </a:rPr>
              <a:t>.</a:t>
            </a:r>
            <a:endParaRPr lang="ru-RU" dirty="0">
              <a:solidFill>
                <a:srgbClr val="C00000"/>
              </a:solidFill>
            </a:endParaRPr>
          </a:p>
        </p:txBody>
      </p:sp>
      <p:sp>
        <p:nvSpPr>
          <p:cNvPr id="5" name="Прямоугольник 4"/>
          <p:cNvSpPr/>
          <p:nvPr/>
        </p:nvSpPr>
        <p:spPr>
          <a:xfrm>
            <a:off x="306468" y="0"/>
            <a:ext cx="8568952" cy="1015663"/>
          </a:xfrm>
          <a:prstGeom prst="rect">
            <a:avLst/>
          </a:prstGeom>
        </p:spPr>
        <p:txBody>
          <a:bodyPr wrap="square">
            <a:spAutoFit/>
          </a:bodyPr>
          <a:lstStyle/>
          <a:p>
            <a:r>
              <a:rPr lang="ru-RU" sz="2000" b="1" dirty="0">
                <a:solidFill>
                  <a:schemeClr val="bg1"/>
                </a:solidFill>
              </a:rPr>
              <a:t>«Художественно-эстетическое развитие</a:t>
            </a:r>
            <a:r>
              <a:rPr lang="ru-RU" sz="2000" b="1" dirty="0" smtClean="0">
                <a:solidFill>
                  <a:schemeClr val="bg1"/>
                </a:solidFill>
              </a:rPr>
              <a:t>»</a:t>
            </a:r>
          </a:p>
          <a:p>
            <a:r>
              <a:rPr lang="ru-RU" sz="2000" dirty="0">
                <a:solidFill>
                  <a:srgbClr val="000000"/>
                </a:solidFill>
              </a:rPr>
              <a:t> </a:t>
            </a:r>
            <a:r>
              <a:rPr lang="ru-RU" sz="2000" dirty="0">
                <a:solidFill>
                  <a:srgbClr val="2D2D8A"/>
                </a:solidFill>
              </a:rPr>
              <a:t>Художественная деятельность </a:t>
            </a:r>
            <a:r>
              <a:rPr lang="ru-RU" sz="2000" dirty="0" smtClean="0">
                <a:solidFill>
                  <a:srgbClr val="2D2D8A"/>
                </a:solidFill>
              </a:rPr>
              <a:t>является неотъемлемой частью </a:t>
            </a:r>
            <a:r>
              <a:rPr lang="ru-RU" sz="2000" dirty="0">
                <a:solidFill>
                  <a:srgbClr val="2D2D8A"/>
                </a:solidFill>
              </a:rPr>
              <a:t>процесса духовного и эстетического воспитания</a:t>
            </a:r>
          </a:p>
        </p:txBody>
      </p:sp>
      <p:pic>
        <p:nvPicPr>
          <p:cNvPr id="6" name="Picture 2" descr="G:\фото\IMG_20140623_07395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25" t="4001" r="6952" b="10159"/>
          <a:stretch/>
        </p:blipFill>
        <p:spPr bwMode="auto">
          <a:xfrm>
            <a:off x="395537" y="1041473"/>
            <a:ext cx="2274948" cy="262561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8648" y="1015663"/>
            <a:ext cx="3300614" cy="2070993"/>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a:extLst/>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l="1540" t="4970" r="5379"/>
          <a:stretch/>
        </p:blipFill>
        <p:spPr>
          <a:xfrm>
            <a:off x="4717171" y="3351489"/>
            <a:ext cx="4259650" cy="269246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9" name="Прямоугольник 8"/>
          <p:cNvSpPr/>
          <p:nvPr/>
        </p:nvSpPr>
        <p:spPr>
          <a:xfrm>
            <a:off x="3995936" y="6360244"/>
            <a:ext cx="720079"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smtClean="0"/>
              <a:t>10</a:t>
            </a:r>
            <a:endParaRPr lang="ru-RU" sz="2000" b="1" dirty="0"/>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468" y="3546445"/>
            <a:ext cx="3414713" cy="315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49774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image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995936" y="6360244"/>
            <a:ext cx="720079"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smtClean="0"/>
              <a:t>11</a:t>
            </a:r>
            <a:endParaRPr lang="ru-RU" sz="2000" b="1" dirty="0"/>
          </a:p>
        </p:txBody>
      </p:sp>
    </p:spTree>
    <p:extLst>
      <p:ext uri="{BB962C8B-B14F-4D97-AF65-F5344CB8AC3E}">
        <p14:creationId xmlns:p14="http://schemas.microsoft.com/office/powerpoint/2010/main" val="956577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Desktop\фото группы\IMG_20180516_0728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2770" y="19725"/>
            <a:ext cx="2262436" cy="326351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764931" y="19725"/>
            <a:ext cx="7398114" cy="400110"/>
          </a:xfrm>
          <a:prstGeom prst="rect">
            <a:avLst/>
          </a:prstGeom>
        </p:spPr>
        <p:txBody>
          <a:bodyPr wrap="square">
            <a:spAutoFit/>
          </a:bodyPr>
          <a:lstStyle/>
          <a:p>
            <a:pPr algn="just"/>
            <a:r>
              <a:rPr lang="ru-RU" sz="2000" dirty="0" smtClean="0">
                <a:solidFill>
                  <a:srgbClr val="000000"/>
                </a:solidFill>
                <a:latin typeface="Book Antiqua" pitchFamily="18" charset="0"/>
              </a:rPr>
              <a:t>	</a:t>
            </a:r>
            <a:endParaRPr lang="ru-RU" sz="2000" b="1" dirty="0">
              <a:solidFill>
                <a:srgbClr val="000000"/>
              </a:solidFill>
              <a:latin typeface="Book Antiqua" pitchFamily="18" charset="0"/>
            </a:endParaRPr>
          </a:p>
        </p:txBody>
      </p:sp>
      <p:sp>
        <p:nvSpPr>
          <p:cNvPr id="2" name="Прямоугольник 1"/>
          <p:cNvSpPr/>
          <p:nvPr/>
        </p:nvSpPr>
        <p:spPr>
          <a:xfrm>
            <a:off x="602205" y="1226859"/>
            <a:ext cx="7704856" cy="338554"/>
          </a:xfrm>
          <a:prstGeom prst="rect">
            <a:avLst/>
          </a:prstGeom>
        </p:spPr>
        <p:txBody>
          <a:bodyPr wrap="square">
            <a:spAutoFit/>
          </a:bodyPr>
          <a:lstStyle/>
          <a:p>
            <a:pPr algn="just">
              <a:lnSpc>
                <a:spcPct val="80000"/>
              </a:lnSpc>
              <a:buClr>
                <a:srgbClr val="003366"/>
              </a:buClr>
              <a:defRPr/>
            </a:pPr>
            <a:r>
              <a:rPr lang="ru-RU" sz="2000" kern="0" dirty="0" smtClean="0">
                <a:solidFill>
                  <a:srgbClr val="003366"/>
                </a:solidFill>
              </a:rPr>
              <a:t>	</a:t>
            </a:r>
            <a:endParaRPr lang="ru-RU" sz="2000" kern="0" dirty="0">
              <a:solidFill>
                <a:srgbClr val="003366"/>
              </a:solidFill>
            </a:endParaRPr>
          </a:p>
        </p:txBody>
      </p:sp>
      <p:sp>
        <p:nvSpPr>
          <p:cNvPr id="8" name="Прямоугольник 7"/>
          <p:cNvSpPr/>
          <p:nvPr/>
        </p:nvSpPr>
        <p:spPr>
          <a:xfrm>
            <a:off x="1043608" y="1565412"/>
            <a:ext cx="6840760" cy="461665"/>
          </a:xfrm>
          <a:prstGeom prst="rect">
            <a:avLst/>
          </a:prstGeom>
        </p:spPr>
        <p:txBody>
          <a:bodyPr wrap="square">
            <a:spAutoFit/>
          </a:bodyPr>
          <a:lstStyle/>
          <a:p>
            <a:pPr algn="l"/>
            <a:r>
              <a:rPr lang="ru-RU" sz="2400" dirty="0" smtClean="0">
                <a:solidFill>
                  <a:srgbClr val="000000"/>
                </a:solidFill>
              </a:rPr>
              <a:t>	</a:t>
            </a:r>
            <a:endParaRPr lang="ru-RU" sz="2400" dirty="0">
              <a:solidFill>
                <a:srgbClr val="000000"/>
              </a:solidFill>
            </a:endParaRPr>
          </a:p>
        </p:txBody>
      </p:sp>
      <p:pic>
        <p:nvPicPr>
          <p:cNvPr id="9" name="Picture 9" descr="авс 060"/>
          <p:cNvPicPr>
            <a:picLocks noGrp="1" noChangeAspect="1" noChangeArrowheads="1"/>
          </p:cNvPicPr>
          <p:nvPr>
            <p:ph sz="quarter" idx="1"/>
          </p:nvPr>
        </p:nvPicPr>
        <p:blipFill rotWithShape="1">
          <a:blip r:embed="rId3" cstate="email"/>
          <a:srcRect t="24558" r="3920"/>
          <a:stretch/>
        </p:blipFill>
        <p:spPr>
          <a:xfrm>
            <a:off x="5883089" y="3568909"/>
            <a:ext cx="3144586" cy="218184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6765" y="419835"/>
            <a:ext cx="3377235" cy="2831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C:\Users\Admin\Desktop\ima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021" y="496942"/>
            <a:ext cx="3316347" cy="221197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Прямоугольник 15"/>
          <p:cNvSpPr/>
          <p:nvPr/>
        </p:nvSpPr>
        <p:spPr>
          <a:xfrm>
            <a:off x="3995936" y="6360244"/>
            <a:ext cx="720079"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smtClean="0"/>
              <a:t>11.5</a:t>
            </a:r>
            <a:endParaRPr lang="ru-RU" sz="2000" b="1" dirty="0"/>
          </a:p>
        </p:txBody>
      </p:sp>
      <p:pic>
        <p:nvPicPr>
          <p:cNvPr id="2050" name="Picture 2" descr="C:\Users\Admin\Desktop\image (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758" t="24923" r="13835" b="16749"/>
          <a:stretch/>
        </p:blipFill>
        <p:spPr bwMode="auto">
          <a:xfrm>
            <a:off x="52003" y="3068960"/>
            <a:ext cx="4073436" cy="309634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image (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01280" y="3300699"/>
            <a:ext cx="2674377" cy="2864605"/>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1537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Users\Admin\Desktop\image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6726" y="78457"/>
            <a:ext cx="4320479" cy="288032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Admin\Desktop\image (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42" y="3784410"/>
            <a:ext cx="3949907" cy="296243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Admin\Desktop\image (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4078" y="2924944"/>
            <a:ext cx="5143033" cy="34295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C:\Users\Admin\Desktop\image (7).jpg"/>
          <p:cNvPicPr>
            <a:picLocks noChangeAspect="1" noChangeArrowheads="1"/>
          </p:cNvPicPr>
          <p:nvPr/>
        </p:nvPicPr>
        <p:blipFill rotWithShape="1">
          <a:blip r:embed="rId5">
            <a:extLst>
              <a:ext uri="{28A0092B-C50C-407E-A947-70E740481C1C}">
                <a14:useLocalDpi xmlns:a14="http://schemas.microsoft.com/office/drawing/2010/main" val="0"/>
              </a:ext>
            </a:extLst>
          </a:blip>
          <a:srcRect l="13036"/>
          <a:stretch/>
        </p:blipFill>
        <p:spPr bwMode="auto">
          <a:xfrm>
            <a:off x="326714" y="188640"/>
            <a:ext cx="4789325" cy="36724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3995936" y="6360244"/>
            <a:ext cx="720079"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smtClean="0"/>
              <a:t>12</a:t>
            </a:r>
            <a:endParaRPr lang="ru-RU" sz="2000" b="1" dirty="0"/>
          </a:p>
        </p:txBody>
      </p:sp>
    </p:spTree>
    <p:extLst>
      <p:ext uri="{BB962C8B-B14F-4D97-AF65-F5344CB8AC3E}">
        <p14:creationId xmlns:p14="http://schemas.microsoft.com/office/powerpoint/2010/main" val="7291691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esktop\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2636"/>
            <a:ext cx="8856984" cy="66427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995936" y="6360244"/>
            <a:ext cx="720079"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smtClean="0"/>
              <a:t>12.5</a:t>
            </a:r>
            <a:endParaRPr lang="ru-RU" sz="2000" b="1" dirty="0"/>
          </a:p>
        </p:txBody>
      </p:sp>
    </p:spTree>
    <p:extLst>
      <p:ext uri="{BB962C8B-B14F-4D97-AF65-F5344CB8AC3E}">
        <p14:creationId xmlns:p14="http://schemas.microsoft.com/office/powerpoint/2010/main" val="2343924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02205" y="1226859"/>
            <a:ext cx="7704856" cy="338554"/>
          </a:xfrm>
          <a:prstGeom prst="rect">
            <a:avLst/>
          </a:prstGeom>
        </p:spPr>
        <p:txBody>
          <a:bodyPr wrap="square">
            <a:spAutoFit/>
          </a:bodyPr>
          <a:lstStyle/>
          <a:p>
            <a:pPr algn="just">
              <a:lnSpc>
                <a:spcPct val="80000"/>
              </a:lnSpc>
              <a:buClr>
                <a:srgbClr val="003366"/>
              </a:buClr>
              <a:defRPr/>
            </a:pPr>
            <a:r>
              <a:rPr lang="ru-RU" sz="2000" kern="0" dirty="0" smtClean="0">
                <a:solidFill>
                  <a:srgbClr val="003366"/>
                </a:solidFill>
              </a:rPr>
              <a:t>	</a:t>
            </a:r>
            <a:endParaRPr lang="ru-RU" sz="2000" kern="0" dirty="0">
              <a:solidFill>
                <a:srgbClr val="003366"/>
              </a:solidFill>
            </a:endParaRPr>
          </a:p>
        </p:txBody>
      </p:sp>
      <p:sp>
        <p:nvSpPr>
          <p:cNvPr id="8" name="Прямоугольник 7"/>
          <p:cNvSpPr/>
          <p:nvPr/>
        </p:nvSpPr>
        <p:spPr>
          <a:xfrm>
            <a:off x="0" y="-327413"/>
            <a:ext cx="8964487" cy="2431435"/>
          </a:xfrm>
          <a:prstGeom prst="rect">
            <a:avLst/>
          </a:prstGeom>
        </p:spPr>
        <p:txBody>
          <a:bodyPr wrap="square">
            <a:spAutoFit/>
          </a:bodyPr>
          <a:lstStyle/>
          <a:p>
            <a:endParaRPr lang="ru-RU" sz="2400" b="1" dirty="0" smtClean="0">
              <a:solidFill>
                <a:srgbClr val="C00000"/>
              </a:solidFill>
            </a:endParaRPr>
          </a:p>
          <a:p>
            <a:r>
              <a:rPr lang="ru-RU" sz="2400" b="1" i="1" dirty="0" smtClean="0">
                <a:solidFill>
                  <a:schemeClr val="bg1"/>
                </a:solidFill>
              </a:rPr>
              <a:t>Новизна: </a:t>
            </a:r>
          </a:p>
          <a:p>
            <a:pPr algn="just"/>
            <a:r>
              <a:rPr lang="ru-RU" sz="1600" i="1" dirty="0" smtClean="0">
                <a:solidFill>
                  <a:srgbClr val="FF0000"/>
                </a:solidFill>
              </a:rPr>
              <a:t>заключается </a:t>
            </a:r>
            <a:r>
              <a:rPr lang="ru-RU" sz="1600" i="1" dirty="0">
                <a:solidFill>
                  <a:srgbClr val="FF0000"/>
                </a:solidFill>
              </a:rPr>
              <a:t>в использовании православных традиций, культуры в условиях дошкольного образовательного учреждения и носит комплексный характер, пронизывая все виды деятельности дошкольника, осуществляться в повседневной жизни и не ограничивается только учебным годом, а продолжает свою деятельность в виде </a:t>
            </a:r>
            <a:r>
              <a:rPr lang="ru-RU" sz="1600" i="1" u="sng" dirty="0">
                <a:solidFill>
                  <a:srgbClr val="FF0000"/>
                </a:solidFill>
              </a:rPr>
              <a:t>православной  дворовой </a:t>
            </a:r>
            <a:r>
              <a:rPr lang="ru-RU" sz="1600" i="1" u="sng" dirty="0" smtClean="0">
                <a:solidFill>
                  <a:srgbClr val="FF0000"/>
                </a:solidFill>
              </a:rPr>
              <a:t>площадки.</a:t>
            </a:r>
            <a:endParaRPr lang="ru-RU" sz="1600" i="1" dirty="0">
              <a:solidFill>
                <a:srgbClr val="FF0000"/>
              </a:solidFill>
            </a:endParaRPr>
          </a:p>
          <a:p>
            <a:pPr algn="just"/>
            <a:r>
              <a:rPr lang="ru-RU" sz="2400" dirty="0" smtClean="0">
                <a:solidFill>
                  <a:srgbClr val="000000"/>
                </a:solidFill>
              </a:rPr>
              <a:t>	</a:t>
            </a:r>
            <a:endParaRPr lang="ru-RU" sz="2400" dirty="0">
              <a:solidFill>
                <a:srgbClr val="000000"/>
              </a:solidFill>
            </a:endParaRPr>
          </a:p>
        </p:txBody>
      </p:sp>
      <p:pic>
        <p:nvPicPr>
          <p:cNvPr id="9" name="Picture 2" descr="C:\Users\Администратор\Desktop\image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6895" y="3388591"/>
            <a:ext cx="4518082" cy="3388561"/>
          </a:xfrm>
          <a:prstGeom prst="rect">
            <a:avLst/>
          </a:prstGeom>
          <a:ln>
            <a:noFill/>
          </a:ln>
          <a:effectLst>
            <a:outerShdw blurRad="292100" dist="139700" dir="2700000" algn="tl" rotWithShape="0">
              <a:srgbClr val="333333">
                <a:alpha val="65000"/>
              </a:srgbClr>
            </a:outerShdw>
          </a:effectLst>
          <a:extLst/>
        </p:spPr>
      </p:pic>
      <p:pic>
        <p:nvPicPr>
          <p:cNvPr id="6147"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139952" y="1566599"/>
            <a:ext cx="4812618" cy="3209979"/>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C:\Users\Admin\Desktop\АТТЕСТАЦИЯ\SAM_273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664" r="13372"/>
          <a:stretch/>
        </p:blipFill>
        <p:spPr bwMode="auto">
          <a:xfrm>
            <a:off x="299552" y="1844824"/>
            <a:ext cx="3254475" cy="23762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7524328" y="6339149"/>
            <a:ext cx="576063"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smtClean="0"/>
              <a:t>13</a:t>
            </a:r>
            <a:endParaRPr lang="ru-RU" sz="2000" b="1" dirty="0"/>
          </a:p>
        </p:txBody>
      </p:sp>
    </p:spTree>
    <p:extLst>
      <p:ext uri="{BB962C8B-B14F-4D97-AF65-F5344CB8AC3E}">
        <p14:creationId xmlns:p14="http://schemas.microsoft.com/office/powerpoint/2010/main" val="1778459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544854" y="80658"/>
            <a:ext cx="4131602" cy="29409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Прямоугольник 2"/>
          <p:cNvSpPr/>
          <p:nvPr/>
        </p:nvSpPr>
        <p:spPr>
          <a:xfrm>
            <a:off x="1043608" y="1412776"/>
            <a:ext cx="7128792" cy="707886"/>
          </a:xfrm>
          <a:prstGeom prst="rect">
            <a:avLst/>
          </a:prstGeom>
        </p:spPr>
        <p:txBody>
          <a:bodyPr wrap="square">
            <a:spAutoFit/>
          </a:bodyPr>
          <a:lstStyle/>
          <a:p>
            <a:pPr algn="l"/>
            <a:r>
              <a:rPr lang="ru-RU" sz="2000" dirty="0">
                <a:solidFill>
                  <a:srgbClr val="000000"/>
                </a:solidFill>
              </a:rPr>
              <a:t/>
            </a:r>
            <a:br>
              <a:rPr lang="ru-RU" sz="2000" dirty="0">
                <a:solidFill>
                  <a:srgbClr val="000000"/>
                </a:solidFill>
              </a:rPr>
            </a:br>
            <a:endParaRPr lang="ru-RU" sz="2000" dirty="0">
              <a:solidFill>
                <a:srgbClr val="000000"/>
              </a:solidFill>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3539"/>
          <a:stretch/>
        </p:blipFill>
        <p:spPr bwMode="auto">
          <a:xfrm>
            <a:off x="445461" y="3607500"/>
            <a:ext cx="3916577" cy="24137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2" descr="C:\Users\Администратор\Desktop\ЗАЩИТА\ФОТО - СКАЗКИ\image (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2648" y="3385784"/>
            <a:ext cx="4193047" cy="2622954"/>
          </a:xfrm>
          <a:prstGeom prst="rect">
            <a:avLst/>
          </a:prstGeom>
          <a:ln>
            <a:noFill/>
          </a:ln>
          <a:effectLst>
            <a:outerShdw blurRad="292100" dist="139700" dir="2700000" algn="tl" rotWithShape="0">
              <a:srgbClr val="333333">
                <a:alpha val="65000"/>
              </a:srgbClr>
            </a:outerShdw>
          </a:effectLst>
          <a:extLst/>
        </p:spPr>
      </p:pic>
      <p:pic>
        <p:nvPicPr>
          <p:cNvPr id="7" name="Picture 3" descr="C:\Users\Администратор\Desktop\ЗАЩИТА\ФОТО - СКАЗКИ\image (13).jpg"/>
          <p:cNvPicPr>
            <a:picLocks noChangeAspect="1" noChangeArrowheads="1"/>
          </p:cNvPicPr>
          <p:nvPr/>
        </p:nvPicPr>
        <p:blipFill rotWithShape="1">
          <a:blip r:embed="rId6">
            <a:extLst>
              <a:ext uri="{28A0092B-C50C-407E-A947-70E740481C1C}">
                <a14:useLocalDpi xmlns:a14="http://schemas.microsoft.com/office/drawing/2010/main" val="0"/>
              </a:ext>
            </a:extLst>
          </a:blip>
          <a:srcRect l="19731" t="4111" b="8040"/>
          <a:stretch/>
        </p:blipFill>
        <p:spPr bwMode="auto">
          <a:xfrm>
            <a:off x="323528" y="469848"/>
            <a:ext cx="3919145" cy="2630877"/>
          </a:xfrm>
          <a:prstGeom prst="rect">
            <a:avLst/>
          </a:prstGeom>
          <a:ln>
            <a:noFill/>
          </a:ln>
          <a:effectLst>
            <a:outerShdw blurRad="292100" dist="139700" dir="2700000" algn="tl" rotWithShape="0">
              <a:srgbClr val="333333">
                <a:alpha val="65000"/>
              </a:srgbClr>
            </a:outerShdw>
          </a:effectLst>
          <a:extLst/>
        </p:spPr>
      </p:pic>
      <p:sp>
        <p:nvSpPr>
          <p:cNvPr id="8" name="Прямоугольник 7"/>
          <p:cNvSpPr/>
          <p:nvPr/>
        </p:nvSpPr>
        <p:spPr>
          <a:xfrm>
            <a:off x="3995936" y="6360244"/>
            <a:ext cx="720079"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smtClean="0"/>
              <a:t>14</a:t>
            </a:r>
            <a:endParaRPr lang="ru-RU" sz="2000" b="1" dirty="0"/>
          </a:p>
        </p:txBody>
      </p:sp>
    </p:spTree>
    <p:extLst>
      <p:ext uri="{BB962C8B-B14F-4D97-AF65-F5344CB8AC3E}">
        <p14:creationId xmlns:p14="http://schemas.microsoft.com/office/powerpoint/2010/main" val="30398065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dmin\Desktop\АТТЕСТАЦИЯ\Новая папка\image (13).jpg"/>
          <p:cNvPicPr>
            <a:picLocks noChangeAspect="1" noChangeArrowheads="1"/>
          </p:cNvPicPr>
          <p:nvPr/>
        </p:nvPicPr>
        <p:blipFill rotWithShape="1">
          <a:blip r:embed="rId2">
            <a:extLst>
              <a:ext uri="{28A0092B-C50C-407E-A947-70E740481C1C}">
                <a14:useLocalDpi xmlns:a14="http://schemas.microsoft.com/office/drawing/2010/main" val="0"/>
              </a:ext>
            </a:extLst>
          </a:blip>
          <a:srcRect l="14391"/>
          <a:stretch/>
        </p:blipFill>
        <p:spPr bwMode="auto">
          <a:xfrm>
            <a:off x="269015" y="548680"/>
            <a:ext cx="4302539" cy="33521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Заголовок 1"/>
          <p:cNvSpPr txBox="1">
            <a:spLocks/>
          </p:cNvSpPr>
          <p:nvPr/>
        </p:nvSpPr>
        <p:spPr>
          <a:xfrm>
            <a:off x="1593324" y="-67185"/>
            <a:ext cx="6192688" cy="504056"/>
          </a:xfrm>
          <a:prstGeom prst="rect">
            <a:avLst/>
          </a:prstGeom>
        </p:spPr>
        <p:txBody>
          <a:bodyPr>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2000" dirty="0" smtClean="0">
                <a:solidFill>
                  <a:schemeClr val="bg1"/>
                </a:solidFill>
              </a:rPr>
              <a:t>Старинная  русская игра «Городки»</a:t>
            </a:r>
            <a:endParaRPr lang="ru-RU" sz="2000" dirty="0">
              <a:solidFill>
                <a:schemeClr val="bg1"/>
              </a:solidFill>
            </a:endParaRPr>
          </a:p>
        </p:txBody>
      </p:sp>
      <p:pic>
        <p:nvPicPr>
          <p:cNvPr id="6147" name="Picture 3" descr="C:\Users\Admin\Desktop\АТТЕСТАЦИЯ\Новая папка\image (1).jpg"/>
          <p:cNvPicPr>
            <a:picLocks noChangeAspect="1" noChangeArrowheads="1"/>
          </p:cNvPicPr>
          <p:nvPr/>
        </p:nvPicPr>
        <p:blipFill rotWithShape="1">
          <a:blip r:embed="rId3">
            <a:extLst>
              <a:ext uri="{28A0092B-C50C-407E-A947-70E740481C1C}">
                <a14:useLocalDpi xmlns:a14="http://schemas.microsoft.com/office/drawing/2010/main" val="0"/>
              </a:ext>
            </a:extLst>
          </a:blip>
          <a:srcRect r="-986" b="24191"/>
          <a:stretch/>
        </p:blipFill>
        <p:spPr bwMode="auto">
          <a:xfrm>
            <a:off x="269015" y="4149080"/>
            <a:ext cx="4420653" cy="2213476"/>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18505" b="7724"/>
          <a:stretch/>
        </p:blipFill>
        <p:spPr bwMode="auto">
          <a:xfrm>
            <a:off x="4767516" y="456283"/>
            <a:ext cx="4070455" cy="3074117"/>
          </a:xfrm>
          <a:prstGeom prst="rect">
            <a:avLst/>
          </a:prstGeom>
          <a:ln w="9525">
            <a:solidFill>
              <a:srgbClr val="00B05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14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0539" b="15556"/>
          <a:stretch/>
        </p:blipFill>
        <p:spPr bwMode="auto">
          <a:xfrm>
            <a:off x="4942891" y="3900849"/>
            <a:ext cx="3760719" cy="26656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Прямоугольник 6"/>
          <p:cNvSpPr/>
          <p:nvPr/>
        </p:nvSpPr>
        <p:spPr>
          <a:xfrm>
            <a:off x="3995936" y="6360244"/>
            <a:ext cx="720079"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smtClean="0"/>
              <a:t>15</a:t>
            </a:r>
            <a:endParaRPr lang="ru-RU" sz="2000" b="1" dirty="0"/>
          </a:p>
        </p:txBody>
      </p:sp>
    </p:spTree>
    <p:extLst>
      <p:ext uri="{BB962C8B-B14F-4D97-AF65-F5344CB8AC3E}">
        <p14:creationId xmlns:p14="http://schemas.microsoft.com/office/powerpoint/2010/main" val="5309930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93324" y="-67185"/>
            <a:ext cx="6192688" cy="504056"/>
          </a:xfrm>
        </p:spPr>
        <p:txBody>
          <a:bodyPr>
            <a:normAutofit/>
          </a:bodyPr>
          <a:lstStyle/>
          <a:p>
            <a:pPr algn="ctr"/>
            <a:r>
              <a:rPr lang="ru-RU" sz="2000" dirty="0" smtClean="0">
                <a:solidFill>
                  <a:schemeClr val="bg1"/>
                </a:solidFill>
              </a:rPr>
              <a:t>КОНЦЕРТ  ДЛЯ РОДИТЕЛЕЙ</a:t>
            </a:r>
            <a:endParaRPr lang="ru-RU" sz="2000" dirty="0">
              <a:solidFill>
                <a:schemeClr val="bg1"/>
              </a:solidFill>
            </a:endParaRPr>
          </a:p>
        </p:txBody>
      </p:sp>
      <p:pic>
        <p:nvPicPr>
          <p:cNvPr id="5" name="Объект 4"/>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4163" t="24700" r="7743" b="6506"/>
          <a:stretch/>
        </p:blipFill>
        <p:spPr>
          <a:xfrm>
            <a:off x="764106" y="3140968"/>
            <a:ext cx="4294038" cy="2893563"/>
          </a:xfrm>
          <a:prstGeom prst="rect">
            <a:avLst/>
          </a:prstGeom>
          <a:ln>
            <a:noFill/>
          </a:ln>
          <a:effectLst>
            <a:outerShdw blurRad="292100" dist="139700" dir="2700000" algn="tl" rotWithShape="0">
              <a:srgbClr val="333333">
                <a:alpha val="65000"/>
              </a:srgbClr>
            </a:outerShdw>
          </a:effectLst>
        </p:spPr>
      </p:pic>
      <p:pic>
        <p:nvPicPr>
          <p:cNvPr id="1026" name="Picture 2" descr="http://prihod-m.cerkov.ru/files/2015/07/DSC_0937-1024x683.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689668" y="548680"/>
            <a:ext cx="4245038" cy="2785739"/>
          </a:xfrm>
          <a:prstGeom prst="rect">
            <a:avLst/>
          </a:prstGeom>
          <a:ln>
            <a:noFill/>
          </a:ln>
          <a:effectLst>
            <a:outerShdw blurRad="292100" dist="139700" dir="2700000" algn="tl" rotWithShape="0">
              <a:srgbClr val="333333">
                <a:alpha val="65000"/>
              </a:srgbClr>
            </a:outerShdw>
          </a:effectLst>
          <a:extLst/>
        </p:spPr>
      </p:pic>
      <p:pic>
        <p:nvPicPr>
          <p:cNvPr id="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576" y="436871"/>
            <a:ext cx="3816424" cy="2505325"/>
          </a:xfrm>
          <a:prstGeom prst="rect">
            <a:avLst/>
          </a:prstGeom>
          <a:ln>
            <a:noFill/>
          </a:ln>
          <a:effectLst>
            <a:outerShdw blurRad="190500" algn="tl" rotWithShape="0">
              <a:srgbClr val="000000">
                <a:alpha val="70000"/>
              </a:srgb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8" name="Picture 2" descr="C:\Users\Администратор\Desktop\ЗАЩИТА\ФОТО - СКАЗКИ\DSC_098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1392" t="28644" r="5156"/>
          <a:stretch/>
        </p:blipFill>
        <p:spPr bwMode="auto">
          <a:xfrm>
            <a:off x="5940152" y="2840077"/>
            <a:ext cx="2448272" cy="30942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3995936" y="6360244"/>
            <a:ext cx="720079"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smtClean="0"/>
              <a:t>16</a:t>
            </a:r>
            <a:endParaRPr lang="ru-RU" sz="2000" b="1" dirty="0"/>
          </a:p>
        </p:txBody>
      </p:sp>
    </p:spTree>
    <p:extLst>
      <p:ext uri="{BB962C8B-B14F-4D97-AF65-F5344CB8AC3E}">
        <p14:creationId xmlns:p14="http://schemas.microsoft.com/office/powerpoint/2010/main" val="12590995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2771800" y="386654"/>
            <a:ext cx="3837593" cy="2538290"/>
          </a:xfrm>
          <a:prstGeom prst="rect">
            <a:avLst/>
          </a:prstGeom>
        </p:spPr>
      </p:pic>
      <p:sp>
        <p:nvSpPr>
          <p:cNvPr id="4" name="Прямоугольник 3"/>
          <p:cNvSpPr/>
          <p:nvPr/>
        </p:nvSpPr>
        <p:spPr>
          <a:xfrm>
            <a:off x="827584" y="2636913"/>
            <a:ext cx="7632848" cy="3637919"/>
          </a:xfrm>
          <a:prstGeom prst="rect">
            <a:avLst/>
          </a:prstGeom>
        </p:spPr>
        <p:txBody>
          <a:bodyPr wrap="square">
            <a:spAutoFit/>
          </a:bodyPr>
          <a:lstStyle/>
          <a:p>
            <a:pPr algn="just" fontAlgn="auto">
              <a:spcBef>
                <a:spcPct val="20000"/>
              </a:spcBef>
              <a:spcAft>
                <a:spcPts val="0"/>
              </a:spcAft>
              <a:buClr>
                <a:srgbClr val="0BD0D9"/>
              </a:buClr>
              <a:buSzPct val="95000"/>
            </a:pPr>
            <a:endParaRPr lang="ru-RU" sz="1600" i="1" dirty="0" smtClean="0">
              <a:effectLst>
                <a:outerShdw blurRad="50800" dist="38100" dir="2700000" algn="tl">
                  <a:srgbClr val="000000">
                    <a:alpha val="40000"/>
                  </a:srgbClr>
                </a:outerShdw>
              </a:effectLst>
            </a:endParaRPr>
          </a:p>
          <a:p>
            <a:pPr algn="just" fontAlgn="auto">
              <a:spcBef>
                <a:spcPct val="20000"/>
              </a:spcBef>
              <a:spcAft>
                <a:spcPts val="0"/>
              </a:spcAft>
              <a:buClr>
                <a:srgbClr val="0BD0D9"/>
              </a:buClr>
              <a:buSzPct val="95000"/>
            </a:pPr>
            <a:r>
              <a:rPr lang="ru-RU" sz="1600" i="1" dirty="0" smtClean="0">
                <a:effectLst>
                  <a:outerShdw blurRad="50800" dist="38100" dir="2700000" algn="tl">
                    <a:srgbClr val="000000">
                      <a:alpha val="40000"/>
                    </a:srgbClr>
                  </a:outerShdw>
                </a:effectLst>
              </a:rPr>
              <a:t>« </a:t>
            </a:r>
            <a:r>
              <a:rPr lang="ru-RU" sz="1600" i="1" dirty="0">
                <a:effectLst>
                  <a:outerShdw blurRad="50800" dist="38100" dir="2700000" algn="tl">
                    <a:srgbClr val="000000">
                      <a:alpha val="40000"/>
                    </a:srgbClr>
                  </a:outerShdw>
                </a:effectLst>
              </a:rPr>
              <a:t>…. Дети всего мира изучают в школах культуру той страны, в которой они живут. Общеизвестно, что ключевую роль в становлении российской государственности сыграло Православие. Православие является нравственным стержнем нашего народа…   При решении управленческих вопросов, при формулировании управленческих задач, мы, конечно, прежде всего, должны руководствоваться здравым смыслом. Но этот здравый смысл должен быть основан на моральных принципах. Нет и не может быть, на мой взгляд, в сегодняшнем мире морали и нравственности в отрыве от религиозных ценностей…  По моему глубокому убеждению, моральные ценности, без которых не может жить ни все человечество, ни конкретный человек, не могут быть никакими другими, кроме религиозных». </a:t>
            </a:r>
            <a:endParaRPr lang="ru-RU" sz="1600" dirty="0"/>
          </a:p>
          <a:p>
            <a:pPr lvl="0" algn="r" fontAlgn="auto">
              <a:spcBef>
                <a:spcPct val="20000"/>
              </a:spcBef>
              <a:spcAft>
                <a:spcPts val="0"/>
              </a:spcAft>
              <a:buClr>
                <a:srgbClr val="0BD0D9"/>
              </a:buClr>
              <a:buSzPct val="95000"/>
            </a:pPr>
            <a:r>
              <a:rPr lang="ru-RU" sz="1600" b="1" dirty="0" smtClean="0">
                <a:latin typeface="Book Antiqua" pitchFamily="18" charset="0"/>
              </a:rPr>
              <a:t>                          </a:t>
            </a:r>
            <a:r>
              <a:rPr lang="ru-RU" sz="1600" b="1" dirty="0">
                <a:latin typeface="Book Antiqua" pitchFamily="18" charset="0"/>
              </a:rPr>
              <a:t>В. В. Путин.</a:t>
            </a:r>
          </a:p>
        </p:txBody>
      </p:sp>
      <p:sp>
        <p:nvSpPr>
          <p:cNvPr id="5" name="Прямоугольник 4"/>
          <p:cNvSpPr/>
          <p:nvPr/>
        </p:nvSpPr>
        <p:spPr>
          <a:xfrm>
            <a:off x="3957926" y="6165304"/>
            <a:ext cx="720079" cy="57606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a:t>1</a:t>
            </a:r>
            <a:endParaRPr lang="ru-RU" sz="2000" b="1" dirty="0"/>
          </a:p>
        </p:txBody>
      </p:sp>
    </p:spTree>
    <p:extLst>
      <p:ext uri="{BB962C8B-B14F-4D97-AF65-F5344CB8AC3E}">
        <p14:creationId xmlns:p14="http://schemas.microsoft.com/office/powerpoint/2010/main" val="25231412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DSC_0329-1024x683.jpg"/>
          <p:cNvPicPr>
            <a:picLocks noChangeAspect="1" noChangeArrowheads="1"/>
          </p:cNvPicPr>
          <p:nvPr/>
        </p:nvPicPr>
        <p:blipFill rotWithShape="1">
          <a:blip r:embed="rId2">
            <a:extLst>
              <a:ext uri="{28A0092B-C50C-407E-A947-70E740481C1C}">
                <a14:useLocalDpi xmlns:a14="http://schemas.microsoft.com/office/drawing/2010/main" val="0"/>
              </a:ext>
            </a:extLst>
          </a:blip>
          <a:srcRect l="3383" t="15792"/>
          <a:stretch/>
        </p:blipFill>
        <p:spPr bwMode="auto">
          <a:xfrm>
            <a:off x="323527" y="537299"/>
            <a:ext cx="4974327" cy="289170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3" descr="C:\Users\Admin\Desktop\О. СЕРГИЙ.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3231" y="537299"/>
            <a:ext cx="3420952" cy="4968552"/>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Users\Администратор\Desktop\ЗАЩИТА\ФОТО - СКАЗКИ\DSC_0707-1024x683.jpg"/>
          <p:cNvPicPr>
            <a:picLocks noGrp="1" noChangeAspect="1" noChangeArrowheads="1"/>
          </p:cNvPicPr>
          <p:nvPr>
            <p:ph sz="half" idx="2"/>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t="5809" r="18251"/>
          <a:stretch/>
        </p:blipFill>
        <p:spPr bwMode="auto">
          <a:xfrm>
            <a:off x="323528" y="3674825"/>
            <a:ext cx="3164843" cy="287691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t="902" r="2522"/>
          <a:stretch/>
        </p:blipFill>
        <p:spPr bwMode="auto">
          <a:xfrm>
            <a:off x="3779912" y="3894754"/>
            <a:ext cx="3531341" cy="26844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sp>
        <p:nvSpPr>
          <p:cNvPr id="6" name="Прямоугольник 5"/>
          <p:cNvSpPr/>
          <p:nvPr/>
        </p:nvSpPr>
        <p:spPr>
          <a:xfrm>
            <a:off x="3995936" y="6360244"/>
            <a:ext cx="720079"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smtClean="0"/>
              <a:t>17</a:t>
            </a:r>
            <a:endParaRPr lang="ru-RU" sz="2000" b="1" dirty="0"/>
          </a:p>
        </p:txBody>
      </p:sp>
      <p:sp>
        <p:nvSpPr>
          <p:cNvPr id="10" name="Заголовок 1"/>
          <p:cNvSpPr>
            <a:spLocks noGrp="1"/>
          </p:cNvSpPr>
          <p:nvPr>
            <p:ph type="title"/>
          </p:nvPr>
        </p:nvSpPr>
        <p:spPr>
          <a:xfrm>
            <a:off x="1259632" y="0"/>
            <a:ext cx="6644208" cy="405701"/>
          </a:xfrm>
        </p:spPr>
        <p:txBody>
          <a:bodyPr/>
          <a:lstStyle/>
          <a:p>
            <a:pPr algn="ctr"/>
            <a:r>
              <a:rPr lang="ru-RU" sz="2000" dirty="0">
                <a:solidFill>
                  <a:schemeClr val="bg1"/>
                </a:solidFill>
              </a:rPr>
              <a:t>Взаимодействие с </a:t>
            </a:r>
            <a:r>
              <a:rPr lang="ru-RU" sz="2000" dirty="0" smtClean="0">
                <a:solidFill>
                  <a:schemeClr val="bg1"/>
                </a:solidFill>
              </a:rPr>
              <a:t>православной церковью </a:t>
            </a:r>
            <a:endParaRPr lang="ru-RU" sz="2000" dirty="0">
              <a:solidFill>
                <a:schemeClr val="bg1"/>
              </a:solidFill>
            </a:endParaRPr>
          </a:p>
        </p:txBody>
      </p:sp>
    </p:spTree>
    <p:extLst>
      <p:ext uri="{BB962C8B-B14F-4D97-AF65-F5344CB8AC3E}">
        <p14:creationId xmlns:p14="http://schemas.microsoft.com/office/powerpoint/2010/main" val="15450027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99592" y="11471"/>
            <a:ext cx="7704856" cy="646331"/>
          </a:xfrm>
          <a:prstGeom prst="rect">
            <a:avLst/>
          </a:prstGeom>
        </p:spPr>
        <p:txBody>
          <a:bodyPr wrap="square">
            <a:spAutoFit/>
          </a:bodyPr>
          <a:lstStyle/>
          <a:p>
            <a:r>
              <a:rPr lang="ru-RU" dirty="0" smtClean="0">
                <a:solidFill>
                  <a:schemeClr val="bg1"/>
                </a:solidFill>
                <a:latin typeface="Arial"/>
              </a:rPr>
              <a:t>Взаимодействие с Домом Культуры «Орфей» </a:t>
            </a:r>
          </a:p>
          <a:p>
            <a:r>
              <a:rPr lang="ru-RU" dirty="0" smtClean="0">
                <a:solidFill>
                  <a:srgbClr val="C00000"/>
                </a:solidFill>
                <a:latin typeface="Arial"/>
              </a:rPr>
              <a:t>Празднование Дня Матери</a:t>
            </a:r>
            <a:endParaRPr lang="ru-RU" dirty="0">
              <a:solidFill>
                <a:srgbClr val="000000"/>
              </a:solidFill>
            </a:endParaRPr>
          </a:p>
        </p:txBody>
      </p:sp>
      <p:pic>
        <p:nvPicPr>
          <p:cNvPr id="2051" name="Picture 3" descr="C:\Users\Администратор\Desktop\день матери\DSC_031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479" t="55904"/>
          <a:stretch/>
        </p:blipFill>
        <p:spPr bwMode="auto">
          <a:xfrm>
            <a:off x="2915816" y="5100716"/>
            <a:ext cx="5832648" cy="162326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Администратор\Desktop\DSC_04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798098"/>
            <a:ext cx="3595654" cy="34134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Администратор\Desktop\день матери\DSC_0324.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20211" t="30501" b="1"/>
          <a:stretch/>
        </p:blipFill>
        <p:spPr bwMode="auto">
          <a:xfrm>
            <a:off x="151595" y="806692"/>
            <a:ext cx="5256584" cy="3052985"/>
          </a:xfrm>
          <a:prstGeom prst="rect">
            <a:avLst/>
          </a:prstGeom>
          <a:ln>
            <a:noFill/>
          </a:ln>
          <a:effectLst>
            <a:outerShdw blurRad="292100" dist="139700" dir="2700000" algn="tl" rotWithShape="0">
              <a:srgbClr val="333333">
                <a:alpha val="65000"/>
              </a:srgbClr>
            </a:outerShdw>
          </a:effectLst>
          <a:extLst/>
        </p:spPr>
      </p:pic>
      <p:pic>
        <p:nvPicPr>
          <p:cNvPr id="5122" name="Picture 2" descr="C:\Users\Администратор\Desktop\DSC_034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2604" r="18741"/>
          <a:stretch/>
        </p:blipFill>
        <p:spPr bwMode="auto">
          <a:xfrm>
            <a:off x="3635896" y="2694902"/>
            <a:ext cx="2008769" cy="23235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2" name="Picture 4" descr="C:\Users\Администратор\Pictures\ГР.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9403" y="3400409"/>
            <a:ext cx="2256565" cy="32360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3995936" y="6360244"/>
            <a:ext cx="720079"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smtClean="0"/>
              <a:t>18</a:t>
            </a:r>
            <a:endParaRPr lang="ru-RU" sz="2000" b="1" dirty="0"/>
          </a:p>
        </p:txBody>
      </p:sp>
    </p:spTree>
    <p:extLst>
      <p:ext uri="{BB962C8B-B14F-4D97-AF65-F5344CB8AC3E}">
        <p14:creationId xmlns:p14="http://schemas.microsoft.com/office/powerpoint/2010/main" val="37380584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404664"/>
            <a:ext cx="6258007" cy="349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907076"/>
            <a:ext cx="3600400" cy="2402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3763695"/>
            <a:ext cx="4032448" cy="2688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925960" y="29003"/>
            <a:ext cx="4572000" cy="369332"/>
          </a:xfrm>
          <a:prstGeom prst="rect">
            <a:avLst/>
          </a:prstGeom>
        </p:spPr>
        <p:txBody>
          <a:bodyPr>
            <a:spAutoFit/>
          </a:bodyPr>
          <a:lstStyle/>
          <a:p>
            <a:r>
              <a:rPr lang="ru-RU" dirty="0">
                <a:solidFill>
                  <a:schemeClr val="bg1"/>
                </a:solidFill>
                <a:latin typeface="Arial"/>
              </a:rPr>
              <a:t>Взаимодействие с </a:t>
            </a:r>
            <a:r>
              <a:rPr lang="ru-RU" dirty="0" smtClean="0">
                <a:solidFill>
                  <a:schemeClr val="bg1"/>
                </a:solidFill>
                <a:latin typeface="Arial"/>
              </a:rPr>
              <a:t>Воскресной школой</a:t>
            </a:r>
            <a:endParaRPr lang="ru-RU" dirty="0">
              <a:solidFill>
                <a:schemeClr val="bg1"/>
              </a:solidFill>
              <a:latin typeface="Arial"/>
            </a:endParaRPr>
          </a:p>
        </p:txBody>
      </p:sp>
      <p:sp>
        <p:nvSpPr>
          <p:cNvPr id="8" name="Прямоугольник 7"/>
          <p:cNvSpPr/>
          <p:nvPr/>
        </p:nvSpPr>
        <p:spPr>
          <a:xfrm>
            <a:off x="3995936" y="6360244"/>
            <a:ext cx="720079"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smtClean="0"/>
              <a:t>19</a:t>
            </a:r>
            <a:endParaRPr lang="ru-RU" sz="2000" b="1" dirty="0"/>
          </a:p>
        </p:txBody>
      </p:sp>
    </p:spTree>
    <p:extLst>
      <p:ext uri="{BB962C8B-B14F-4D97-AF65-F5344CB8AC3E}">
        <p14:creationId xmlns:p14="http://schemas.microsoft.com/office/powerpoint/2010/main" val="16529220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5536" y="-315416"/>
            <a:ext cx="8424936" cy="1417183"/>
          </a:xfrm>
          <a:prstGeom prst="rect">
            <a:avLst/>
          </a:prstGeom>
        </p:spPr>
        <p:txBody>
          <a:bodyPr wrap="square">
            <a:spAutoFit/>
          </a:bodyPr>
          <a:lstStyle/>
          <a:p>
            <a:pPr algn="l">
              <a:lnSpc>
                <a:spcPct val="107000"/>
              </a:lnSpc>
              <a:spcAft>
                <a:spcPts val="800"/>
              </a:spcAft>
            </a:pPr>
            <a:r>
              <a:rPr lang="ru-RU" dirty="0">
                <a:solidFill>
                  <a:srgbClr val="333333"/>
                </a:solidFill>
                <a:latin typeface="Calibri"/>
                <a:cs typeface="Times New Roman"/>
              </a:rPr>
              <a:t>		</a:t>
            </a:r>
            <a:endParaRPr lang="ru-RU" dirty="0" smtClean="0">
              <a:solidFill>
                <a:srgbClr val="333333"/>
              </a:solidFill>
              <a:latin typeface="Calibri"/>
              <a:cs typeface="Times New Roman"/>
            </a:endParaRPr>
          </a:p>
          <a:p>
            <a:pPr>
              <a:lnSpc>
                <a:spcPct val="107000"/>
              </a:lnSpc>
              <a:spcAft>
                <a:spcPts val="800"/>
              </a:spcAft>
            </a:pPr>
            <a:r>
              <a:rPr lang="ru-RU" b="1" dirty="0" smtClean="0">
                <a:solidFill>
                  <a:schemeClr val="bg1"/>
                </a:solidFill>
                <a:latin typeface="Calibri"/>
                <a:cs typeface="Times New Roman"/>
              </a:rPr>
              <a:t>ВЗАИМОДЕЙСТВИЕ С  МУЗЫКАЛЬНОЙ ШКОЛОЙ</a:t>
            </a:r>
          </a:p>
          <a:p>
            <a:pPr algn="l">
              <a:lnSpc>
                <a:spcPct val="107000"/>
              </a:lnSpc>
              <a:spcAft>
                <a:spcPts val="800"/>
              </a:spcAft>
            </a:pPr>
            <a:r>
              <a:rPr lang="ru-RU" sz="1600" dirty="0" smtClean="0">
                <a:solidFill>
                  <a:srgbClr val="000000"/>
                </a:solidFill>
              </a:rPr>
              <a:t>Силами педагогов музыкальной школы п. Пионерский  и их учеников для наших ребят была представлена концертная программа под названием "Весенние нотки</a:t>
            </a:r>
            <a:endParaRPr lang="ru-RU" dirty="0">
              <a:solidFill>
                <a:srgbClr val="C00000"/>
              </a:solidFill>
              <a:latin typeface="Arial" pitchFamily="34" charset="0"/>
              <a:ea typeface="Calibri"/>
            </a:endParaRPr>
          </a:p>
        </p:txBody>
      </p:sp>
      <p:pic>
        <p:nvPicPr>
          <p:cNvPr id="7170" name="Picture 2" descr="C:\Users\Администратор\Desktop\image (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105" r="3741"/>
          <a:stretch/>
        </p:blipFill>
        <p:spPr bwMode="auto">
          <a:xfrm>
            <a:off x="179512" y="1772816"/>
            <a:ext cx="4093821" cy="332777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7171" name="Picture 3" descr="C:\Users\Администратор\Desktop\image (2).jpg"/>
          <p:cNvPicPr>
            <a:picLocks noChangeAspect="1" noChangeArrowheads="1"/>
          </p:cNvPicPr>
          <p:nvPr/>
        </p:nvPicPr>
        <p:blipFill rotWithShape="1">
          <a:blip r:embed="rId3">
            <a:extLst>
              <a:ext uri="{28A0092B-C50C-407E-A947-70E740481C1C}">
                <a14:useLocalDpi xmlns:a14="http://schemas.microsoft.com/office/drawing/2010/main" val="0"/>
              </a:ext>
            </a:extLst>
          </a:blip>
          <a:srcRect l="12902" t="34446" r="1693"/>
          <a:stretch/>
        </p:blipFill>
        <p:spPr bwMode="auto">
          <a:xfrm>
            <a:off x="4350633" y="2636912"/>
            <a:ext cx="4681249" cy="332777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995936" y="6360244"/>
            <a:ext cx="720079"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smtClean="0"/>
              <a:t>20</a:t>
            </a:r>
            <a:endParaRPr lang="ru-RU" sz="2000" b="1" dirty="0"/>
          </a:p>
        </p:txBody>
      </p:sp>
    </p:spTree>
    <p:extLst>
      <p:ext uri="{BB962C8B-B14F-4D97-AF65-F5344CB8AC3E}">
        <p14:creationId xmlns:p14="http://schemas.microsoft.com/office/powerpoint/2010/main" val="3144993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069697" y="4554"/>
            <a:ext cx="6192687" cy="400110"/>
          </a:xfrm>
          <a:prstGeom prst="rect">
            <a:avLst/>
          </a:prstGeom>
        </p:spPr>
        <p:txBody>
          <a:bodyPr wrap="square">
            <a:spAutoFit/>
          </a:bodyPr>
          <a:lstStyle/>
          <a:p>
            <a:pPr fontAlgn="auto">
              <a:spcBef>
                <a:spcPts val="0"/>
              </a:spcBef>
              <a:spcAft>
                <a:spcPts val="0"/>
              </a:spcAft>
            </a:pPr>
            <a:r>
              <a:rPr lang="ru-RU" sz="2000" b="1" dirty="0">
                <a:solidFill>
                  <a:schemeClr val="bg1"/>
                </a:solidFill>
                <a:latin typeface="Calibri"/>
                <a:cs typeface="Times New Roman"/>
              </a:rPr>
              <a:t>ВЗАИМОДЕЙСТВИЕ </a:t>
            </a:r>
            <a:r>
              <a:rPr lang="ru-RU" sz="2000" b="1" dirty="0" smtClean="0">
                <a:solidFill>
                  <a:schemeClr val="bg1"/>
                </a:solidFill>
                <a:latin typeface="Calibri"/>
                <a:cs typeface="Times New Roman"/>
              </a:rPr>
              <a:t>С БИБЛИОТЕКОЙ</a:t>
            </a:r>
            <a:endParaRPr lang="ru-RU" sz="2000" kern="0" dirty="0" smtClean="0">
              <a:solidFill>
                <a:schemeClr val="bg1"/>
              </a:solidFill>
            </a:endParaRPr>
          </a:p>
        </p:txBody>
      </p:sp>
      <p:pic>
        <p:nvPicPr>
          <p:cNvPr id="8" name="Объект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47564" y="808060"/>
            <a:ext cx="2664296" cy="2180364"/>
          </a:xfrm>
          <a:prstGeom prst="rect">
            <a:avLst/>
          </a:prstGeom>
          <a:ln>
            <a:noFill/>
          </a:ln>
          <a:effectLst>
            <a:outerShdw blurRad="292100" dist="139700" dir="2700000" algn="tl" rotWithShape="0">
              <a:srgbClr val="333333">
                <a:alpha val="65000"/>
              </a:srgbClr>
            </a:outerShdw>
          </a:effectLst>
        </p:spPr>
      </p:pic>
      <p:pic>
        <p:nvPicPr>
          <p:cNvPr id="7170" name="Picture 2" descr="G:\фото\IMG_20140623_11100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957"/>
          <a:stretch/>
        </p:blipFill>
        <p:spPr bwMode="auto">
          <a:xfrm>
            <a:off x="1979712" y="3595399"/>
            <a:ext cx="4732006" cy="25669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Администратор\Desktop\подготов. фото\0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904" y="432606"/>
            <a:ext cx="4352032" cy="32640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G:\ьь 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20895">
            <a:off x="6783680" y="3214800"/>
            <a:ext cx="1968252" cy="276794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ааа 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959218">
            <a:off x="329834" y="2938143"/>
            <a:ext cx="1956029" cy="2774569"/>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3995936" y="6360244"/>
            <a:ext cx="720079"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smtClean="0"/>
              <a:t>21</a:t>
            </a:r>
            <a:endParaRPr lang="ru-RU" sz="2000" b="1" dirty="0"/>
          </a:p>
        </p:txBody>
      </p:sp>
    </p:spTree>
    <p:extLst>
      <p:ext uri="{BB962C8B-B14F-4D97-AF65-F5344CB8AC3E}">
        <p14:creationId xmlns:p14="http://schemas.microsoft.com/office/powerpoint/2010/main" val="1259792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SC_0597-1024x6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67544" y="610062"/>
            <a:ext cx="3671473" cy="2448272"/>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1028" name="Picture 4" descr="C:\Users\Admin\Desktop\DSC_0537-1024x6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9329" y="2917925"/>
            <a:ext cx="5553292" cy="3703137"/>
          </a:xfrm>
          <a:prstGeom prst="rect">
            <a:avLst/>
          </a:prstGeom>
          <a:noFill/>
          <a:ln w="38100">
            <a:solidFill>
              <a:schemeClr val="accent1">
                <a:lumMod val="60000"/>
                <a:lumOff val="40000"/>
              </a:schemeClr>
            </a:solidFill>
          </a:ln>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995936" y="6360244"/>
            <a:ext cx="720079"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smtClean="0"/>
              <a:t>22</a:t>
            </a:r>
            <a:endParaRPr lang="ru-RU" sz="2000" b="1" dirty="0"/>
          </a:p>
        </p:txBody>
      </p:sp>
      <p:pic>
        <p:nvPicPr>
          <p:cNvPr id="1027" name="Picture 3" descr="C:\Users\Admin\Desktop\DSC_0517-1024x68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2478" y="620688"/>
            <a:ext cx="4750208" cy="3168352"/>
          </a:xfrm>
          <a:prstGeom prst="rect">
            <a:avLst/>
          </a:prstGeom>
          <a:noFill/>
          <a:ln w="38100">
            <a:solidFill>
              <a:srgbClr val="FFFF00"/>
            </a:solidFill>
          </a:ln>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084801" y="6864"/>
            <a:ext cx="5775364" cy="369332"/>
          </a:xfrm>
          <a:prstGeom prst="rect">
            <a:avLst/>
          </a:prstGeom>
        </p:spPr>
        <p:txBody>
          <a:bodyPr wrap="none">
            <a:spAutoFit/>
          </a:bodyPr>
          <a:lstStyle/>
          <a:p>
            <a:pPr fontAlgn="auto">
              <a:spcBef>
                <a:spcPts val="0"/>
              </a:spcBef>
              <a:spcAft>
                <a:spcPts val="0"/>
              </a:spcAft>
            </a:pPr>
            <a:r>
              <a:rPr lang="ru-RU" b="1" dirty="0">
                <a:solidFill>
                  <a:schemeClr val="bg1"/>
                </a:solidFill>
                <a:latin typeface="Calibri"/>
                <a:cs typeface="Times New Roman"/>
              </a:rPr>
              <a:t>ВЗАИМОДЕЙСТВИЕ </a:t>
            </a:r>
            <a:r>
              <a:rPr lang="ru-RU" b="1" dirty="0" smtClean="0">
                <a:solidFill>
                  <a:schemeClr val="bg1"/>
                </a:solidFill>
                <a:latin typeface="Calibri"/>
                <a:cs typeface="Times New Roman"/>
              </a:rPr>
              <a:t>СО СПОРТ-КОМПЛЕКСОМ «ОРИОН» </a:t>
            </a:r>
            <a:endParaRPr lang="ru-RU" kern="0" dirty="0">
              <a:solidFill>
                <a:schemeClr val="bg1"/>
              </a:solidFill>
            </a:endParaRPr>
          </a:p>
        </p:txBody>
      </p:sp>
    </p:spTree>
    <p:extLst>
      <p:ext uri="{BB962C8B-B14F-4D97-AF65-F5344CB8AC3E}">
        <p14:creationId xmlns:p14="http://schemas.microsoft.com/office/powerpoint/2010/main" val="28839699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16520" y="-85779"/>
            <a:ext cx="9044843" cy="1440160"/>
          </a:xfrm>
        </p:spPr>
        <p:txBody>
          <a:bodyPr/>
          <a:lstStyle/>
          <a:p>
            <a:pPr marL="0" indent="0" algn="ctr">
              <a:buNone/>
            </a:pPr>
            <a:r>
              <a:rPr lang="ru-RU" sz="1800" i="1" dirty="0" smtClean="0">
                <a:latin typeface="Times New Roman" pitchFamily="18" charset="0"/>
                <a:cs typeface="Times New Roman" pitchFamily="18" charset="0"/>
              </a:rPr>
              <a:t>Задача нашего служения состоит в том, чтобы опираясь на христианские ценности, на правильную нравственную основу жизни воспитывать в детях добрые качества, сформировать у них правильные нравственные ориентиры, научить их противиться злу.  </a:t>
            </a:r>
            <a:endParaRPr lang="ru-RU" sz="1800" i="1" dirty="0">
              <a:latin typeface="Times New Roman" pitchFamily="18" charset="0"/>
              <a:cs typeface="Times New Roman" pitchFamily="18" charset="0"/>
            </a:endParaRPr>
          </a:p>
        </p:txBody>
      </p:sp>
      <p:pic>
        <p:nvPicPr>
          <p:cNvPr id="12"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603" t="872" b="-872"/>
          <a:stretch/>
        </p:blipFill>
        <p:spPr bwMode="auto">
          <a:xfrm>
            <a:off x="4333630" y="1282498"/>
            <a:ext cx="4545290" cy="3867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489" y="1572602"/>
            <a:ext cx="3798447" cy="2413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3696201"/>
            <a:ext cx="4310894" cy="287533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3995936" y="6360244"/>
            <a:ext cx="720079"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smtClean="0"/>
              <a:t>23</a:t>
            </a:r>
            <a:endParaRPr lang="ru-RU" sz="2000" b="1" dirty="0"/>
          </a:p>
        </p:txBody>
      </p:sp>
    </p:spTree>
    <p:extLst>
      <p:ext uri="{BB962C8B-B14F-4D97-AF65-F5344CB8AC3E}">
        <p14:creationId xmlns:p14="http://schemas.microsoft.com/office/powerpoint/2010/main" val="11242536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7482" y="404664"/>
            <a:ext cx="4489965" cy="2994772"/>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514585"/>
            <a:ext cx="3626488" cy="2418839"/>
          </a:xfrm>
          <a:prstGeom prst="rect">
            <a:avLst/>
          </a:prstGeom>
          <a:ln w="9525">
            <a:solidFill>
              <a:schemeClr val="bg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Прямоугольник 6"/>
          <p:cNvSpPr/>
          <p:nvPr/>
        </p:nvSpPr>
        <p:spPr>
          <a:xfrm>
            <a:off x="1069697" y="4554"/>
            <a:ext cx="6192687" cy="400110"/>
          </a:xfrm>
          <a:prstGeom prst="rect">
            <a:avLst/>
          </a:prstGeom>
        </p:spPr>
        <p:txBody>
          <a:bodyPr wrap="square">
            <a:spAutoFit/>
          </a:bodyPr>
          <a:lstStyle/>
          <a:p>
            <a:pPr fontAlgn="auto">
              <a:spcBef>
                <a:spcPts val="0"/>
              </a:spcBef>
              <a:spcAft>
                <a:spcPts val="0"/>
              </a:spcAft>
            </a:pPr>
            <a:r>
              <a:rPr lang="ru-RU" sz="2000" b="1" dirty="0">
                <a:solidFill>
                  <a:schemeClr val="bg1"/>
                </a:solidFill>
                <a:latin typeface="Calibri"/>
                <a:cs typeface="Times New Roman"/>
              </a:rPr>
              <a:t>ВЗАИМОДЕЙСТВИЕ </a:t>
            </a:r>
            <a:r>
              <a:rPr lang="ru-RU" sz="2000" b="1" dirty="0" smtClean="0">
                <a:solidFill>
                  <a:schemeClr val="bg1"/>
                </a:solidFill>
                <a:latin typeface="Calibri"/>
                <a:cs typeface="Times New Roman"/>
              </a:rPr>
              <a:t>С СРЦ «БЕРЕГИНЯ»</a:t>
            </a:r>
            <a:endParaRPr lang="ru-RU" sz="2000" kern="0" dirty="0" smtClean="0">
              <a:solidFill>
                <a:schemeClr val="bg1"/>
              </a:solidFill>
            </a:endParaRPr>
          </a:p>
        </p:txBody>
      </p:sp>
      <p:pic>
        <p:nvPicPr>
          <p:cNvPr id="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26806"/>
          <a:stretch/>
        </p:blipFill>
        <p:spPr bwMode="auto">
          <a:xfrm>
            <a:off x="1233812" y="2933424"/>
            <a:ext cx="6644672" cy="3645821"/>
          </a:xfrm>
          <a:prstGeom prst="rect">
            <a:avLst/>
          </a:prstGeom>
          <a:ln w="28575">
            <a:solidFill>
              <a:schemeClr val="bg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Прямоугольник 4"/>
          <p:cNvSpPr/>
          <p:nvPr/>
        </p:nvSpPr>
        <p:spPr>
          <a:xfrm>
            <a:off x="3995936" y="6360244"/>
            <a:ext cx="720079"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smtClean="0"/>
              <a:t>24</a:t>
            </a:r>
            <a:endParaRPr lang="ru-RU" sz="2000" b="1" dirty="0"/>
          </a:p>
        </p:txBody>
      </p:sp>
    </p:spTree>
    <p:extLst>
      <p:ext uri="{BB962C8B-B14F-4D97-AF65-F5344CB8AC3E}">
        <p14:creationId xmlns:p14="http://schemas.microsoft.com/office/powerpoint/2010/main" val="33847795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I:\ФОТО ПРЕЗЕНТАЦИЯ\DSC0318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52169" y="568599"/>
            <a:ext cx="1767708" cy="213127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7" name="AutoShape 2"/>
          <p:cNvSpPr>
            <a:spLocks noGrp="1" noChangeArrowheads="1"/>
          </p:cNvSpPr>
          <p:nvPr>
            <p:ph type="title" sz="quarter"/>
          </p:nvPr>
        </p:nvSpPr>
        <p:spPr bwMode="auto">
          <a:xfrm>
            <a:off x="1763688" y="0"/>
            <a:ext cx="5924134" cy="40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pPr lvl="0" eaLnBrk="1" fontAlgn="auto" hangingPunct="1">
              <a:spcAft>
                <a:spcPts val="0"/>
              </a:spcAft>
              <a:buClr>
                <a:srgbClr val="0BD0D9"/>
              </a:buClr>
              <a:buSzPct val="95000"/>
            </a:pPr>
            <a:r>
              <a:rPr lang="ru-RU" sz="2400" b="1" kern="1200" dirty="0">
                <a:solidFill>
                  <a:schemeClr val="bg1"/>
                </a:solidFill>
                <a:latin typeface="Calibri"/>
                <a:ea typeface="+mn-ea"/>
              </a:rPr>
              <a:t>Создание предметно-развивающей среды </a:t>
            </a:r>
            <a:endParaRPr lang="ru-RU" sz="2400" kern="1200" dirty="0">
              <a:solidFill>
                <a:schemeClr val="bg1"/>
              </a:solidFill>
              <a:latin typeface="Arial" charset="0"/>
              <a:ea typeface="+mn-ea"/>
            </a:endParaRPr>
          </a:p>
        </p:txBody>
      </p:sp>
      <p:pic>
        <p:nvPicPr>
          <p:cNvPr id="2050" name="Picture 2" descr="C:\Users\Администратор\Desktop\IMG_20151105_150746.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385" t="39141" r="-1" b="4519"/>
          <a:stretch/>
        </p:blipFill>
        <p:spPr bwMode="auto">
          <a:xfrm>
            <a:off x="315983" y="3057693"/>
            <a:ext cx="4564008" cy="34500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Администратор\Desktop\ЗАЩИТА\ФОТО - СКАЗКИ\SAM_7421.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t="8932"/>
          <a:stretch/>
        </p:blipFill>
        <p:spPr bwMode="auto">
          <a:xfrm>
            <a:off x="3032733" y="568599"/>
            <a:ext cx="2880320" cy="2120845"/>
          </a:xfrm>
          <a:prstGeom prst="rect">
            <a:avLst/>
          </a:prstGeom>
          <a:ln>
            <a:noFill/>
          </a:ln>
          <a:effectLst>
            <a:outerShdw blurRad="292100" dist="139700" dir="2700000" algn="tl" rotWithShape="0">
              <a:srgbClr val="333333">
                <a:alpha val="65000"/>
              </a:srgbClr>
            </a:outerShdw>
          </a:effectLst>
          <a:extLst/>
        </p:spPr>
      </p:pic>
      <p:pic>
        <p:nvPicPr>
          <p:cNvPr id="12" name="Picture 5" descr="I:\ФОТО ПРЕЗЕНТАЦИЯ\DSC03184.JP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803037" y="540486"/>
            <a:ext cx="1585387" cy="211384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14" name="Picture 4" descr="C:\Users\Администратор\Desktop\SAM_738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285428" y="3057692"/>
            <a:ext cx="3366881" cy="3450055"/>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3995936" y="6360244"/>
            <a:ext cx="720079"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smtClean="0"/>
              <a:t>25</a:t>
            </a:r>
            <a:endParaRPr lang="ru-RU" sz="2000" b="1" dirty="0"/>
          </a:p>
        </p:txBody>
      </p:sp>
    </p:spTree>
    <p:extLst>
      <p:ext uri="{BB962C8B-B14F-4D97-AF65-F5344CB8AC3E}">
        <p14:creationId xmlns:p14="http://schemas.microsoft.com/office/powerpoint/2010/main" val="31041361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63446" y="1"/>
            <a:ext cx="8557026" cy="62376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marL="0" indent="0" algn="ctr" fontAlgn="auto">
              <a:spcAft>
                <a:spcPts val="0"/>
              </a:spcAft>
              <a:buClr>
                <a:srgbClr val="0BD0D9"/>
              </a:buClr>
              <a:buSzPct val="95000"/>
              <a:buNone/>
            </a:pPr>
            <a:r>
              <a:rPr lang="ru-RU" sz="2400" b="1" kern="0" dirty="0" smtClean="0">
                <a:solidFill>
                  <a:schemeClr val="bg1"/>
                </a:solidFill>
                <a:ea typeface="+mj-ea"/>
              </a:rPr>
              <a:t>Предметно- развивающая </a:t>
            </a:r>
            <a:r>
              <a:rPr lang="ru-RU" sz="2400" b="1" kern="0" dirty="0">
                <a:solidFill>
                  <a:schemeClr val="bg1"/>
                </a:solidFill>
                <a:ea typeface="+mj-ea"/>
              </a:rPr>
              <a:t>среда</a:t>
            </a:r>
            <a:endParaRPr lang="ru-RU" sz="2400" dirty="0">
              <a:solidFill>
                <a:schemeClr val="bg1"/>
              </a:solidFill>
            </a:endParaRPr>
          </a:p>
        </p:txBody>
      </p:sp>
      <p:sp>
        <p:nvSpPr>
          <p:cNvPr id="7" name="AutoShape 2"/>
          <p:cNvSpPr>
            <a:spLocks noGrp="1" noChangeArrowheads="1"/>
          </p:cNvSpPr>
          <p:nvPr>
            <p:ph type="title" sz="quarter"/>
          </p:nvPr>
        </p:nvSpPr>
        <p:spPr bwMode="auto">
          <a:xfrm>
            <a:off x="611560" y="548680"/>
            <a:ext cx="8075240"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pPr lvl="0" algn="l" eaLnBrk="1" fontAlgn="auto" hangingPunct="1">
              <a:spcBef>
                <a:spcPts val="0"/>
              </a:spcBef>
              <a:spcAft>
                <a:spcPts val="0"/>
              </a:spcAft>
              <a:defRPr/>
            </a:pPr>
            <a:r>
              <a:rPr kumimoji="0" lang="ru-RU" sz="3600" b="1" i="0" u="none" strike="noStrike" kern="0" cap="none" spc="0" normalizeH="0" baseline="0" noProof="0" dirty="0" smtClean="0">
                <a:ln>
                  <a:noFill/>
                </a:ln>
                <a:solidFill>
                  <a:srgbClr val="FF0000"/>
                </a:solidFill>
                <a:effectLst/>
                <a:uLnTx/>
                <a:uFillTx/>
              </a:rPr>
              <a:t/>
            </a:r>
            <a:br>
              <a:rPr kumimoji="0" lang="ru-RU" sz="3600" b="1" i="0" u="none" strike="noStrike" kern="0" cap="none" spc="0" normalizeH="0" baseline="0" noProof="0" dirty="0" smtClean="0">
                <a:ln>
                  <a:noFill/>
                </a:ln>
                <a:solidFill>
                  <a:srgbClr val="FF0000"/>
                </a:solidFill>
                <a:effectLst/>
                <a:uLnTx/>
                <a:uFillTx/>
              </a:rPr>
            </a:br>
            <a:r>
              <a:rPr kumimoji="0" lang="ru-RU" sz="3600" b="1" i="0" u="none" strike="noStrike" kern="0" cap="none" spc="0" normalizeH="0" baseline="0" noProof="0" dirty="0" smtClean="0">
                <a:ln>
                  <a:noFill/>
                </a:ln>
                <a:solidFill>
                  <a:srgbClr val="FF0000"/>
                </a:solidFill>
                <a:effectLst/>
                <a:uLnTx/>
                <a:uFillTx/>
              </a:rPr>
              <a:t/>
            </a:r>
            <a:br>
              <a:rPr kumimoji="0" lang="ru-RU" sz="3600" b="1" i="0" u="none" strike="noStrike" kern="0" cap="none" spc="0" normalizeH="0" baseline="0" noProof="0" dirty="0" smtClean="0">
                <a:ln>
                  <a:noFill/>
                </a:ln>
                <a:solidFill>
                  <a:srgbClr val="FF0000"/>
                </a:solidFill>
                <a:effectLst/>
                <a:uLnTx/>
                <a:uFillTx/>
              </a:rPr>
            </a:br>
            <a:r>
              <a:rPr lang="ru-RU" sz="3600" b="1" dirty="0">
                <a:solidFill>
                  <a:srgbClr val="FF0000"/>
                </a:solidFill>
              </a:rPr>
              <a:t/>
            </a:r>
            <a:br>
              <a:rPr lang="ru-RU" sz="3600" b="1" dirty="0">
                <a:solidFill>
                  <a:srgbClr val="FF0000"/>
                </a:solidFill>
              </a:rPr>
            </a:br>
            <a:r>
              <a:rPr lang="ru-RU" sz="3600" b="1" dirty="0" smtClean="0">
                <a:solidFill>
                  <a:srgbClr val="FF0000"/>
                </a:solidFill>
              </a:rPr>
              <a:t/>
            </a:r>
            <a:br>
              <a:rPr lang="ru-RU" sz="3600" b="1" dirty="0" smtClean="0">
                <a:solidFill>
                  <a:srgbClr val="FF0000"/>
                </a:solidFill>
              </a:rPr>
            </a:br>
            <a:r>
              <a:rPr lang="ru-RU" sz="3600" b="1" dirty="0">
                <a:solidFill>
                  <a:srgbClr val="C00000"/>
                </a:solidFill>
              </a:rPr>
              <a:t/>
            </a:r>
            <a:br>
              <a:rPr lang="ru-RU" sz="3600" b="1" dirty="0">
                <a:solidFill>
                  <a:srgbClr val="C00000"/>
                </a:solidFill>
              </a:rPr>
            </a:br>
            <a:r>
              <a:rPr lang="ru-RU" sz="3600" b="1" dirty="0" smtClean="0">
                <a:solidFill>
                  <a:srgbClr val="C00000"/>
                </a:solidFill>
              </a:rPr>
              <a:t/>
            </a:r>
            <a:br>
              <a:rPr lang="ru-RU" sz="3600" b="1" dirty="0" smtClean="0">
                <a:solidFill>
                  <a:srgbClr val="C00000"/>
                </a:solidFill>
              </a:rPr>
            </a:br>
            <a:r>
              <a:rPr lang="ru-RU" sz="3600" b="1" dirty="0">
                <a:solidFill>
                  <a:srgbClr val="FF0000"/>
                </a:solidFill>
              </a:rPr>
              <a:t/>
            </a:r>
            <a:br>
              <a:rPr lang="ru-RU" sz="3600" b="1" dirty="0">
                <a:solidFill>
                  <a:srgbClr val="FF0000"/>
                </a:solidFill>
              </a:rPr>
            </a:br>
            <a:r>
              <a:rPr lang="ru-RU" sz="3600" b="1" dirty="0" smtClean="0">
                <a:solidFill>
                  <a:srgbClr val="FF0000"/>
                </a:solidFill>
              </a:rPr>
              <a:t/>
            </a:r>
            <a:br>
              <a:rPr lang="ru-RU" sz="3600" b="1" dirty="0" smtClean="0">
                <a:solidFill>
                  <a:srgbClr val="FF0000"/>
                </a:solidFill>
              </a:rPr>
            </a:br>
            <a:r>
              <a:rPr lang="ru-RU" sz="3600" b="1" dirty="0">
                <a:solidFill>
                  <a:srgbClr val="FF0000"/>
                </a:solidFill>
              </a:rPr>
              <a:t/>
            </a:r>
            <a:br>
              <a:rPr lang="ru-RU" sz="3600" b="1" dirty="0">
                <a:solidFill>
                  <a:srgbClr val="FF0000"/>
                </a:solidFill>
              </a:rPr>
            </a:br>
            <a:r>
              <a:rPr lang="ru-RU" sz="1800" dirty="0" smtClean="0">
                <a:solidFill>
                  <a:sysClr val="windowText" lastClr="000000"/>
                </a:solidFill>
              </a:rPr>
              <a:t> </a:t>
            </a:r>
            <a:r>
              <a:rPr lang="ru-RU" sz="1800" dirty="0">
                <a:solidFill>
                  <a:sysClr val="windowText" lastClr="000000"/>
                </a:solidFill>
              </a:rPr>
              <a:t/>
            </a:r>
            <a:br>
              <a:rPr lang="ru-RU" sz="1800" dirty="0">
                <a:solidFill>
                  <a:sysClr val="windowText" lastClr="000000"/>
                </a:solidFill>
              </a:rPr>
            </a:br>
            <a:endParaRPr kumimoji="0" lang="ru-RU" sz="1800" b="0" i="0" u="none" strike="noStrike" kern="0" cap="none" spc="0" normalizeH="0" baseline="0" noProof="0" dirty="0" smtClean="0">
              <a:ln>
                <a:noFill/>
              </a:ln>
              <a:solidFill>
                <a:sysClr val="windowText" lastClr="000000"/>
              </a:solidFill>
              <a:effectLst/>
              <a:uLnTx/>
              <a:uFillTx/>
            </a:endParaRPr>
          </a:p>
        </p:txBody>
      </p:sp>
      <p:pic>
        <p:nvPicPr>
          <p:cNvPr id="13315" name="Picture 3" descr="C:\Users\Администратор\Desktop\image (3).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25394" t="25536" r="3105" b="-5206"/>
          <a:stretch/>
        </p:blipFill>
        <p:spPr bwMode="auto">
          <a:xfrm>
            <a:off x="214940" y="444183"/>
            <a:ext cx="2871220" cy="32266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20762121">
            <a:off x="4764426" y="253635"/>
            <a:ext cx="4611414" cy="4396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C:\Users\Администратор\Desktop\image.jp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499235" y="590343"/>
            <a:ext cx="2993402" cy="4262346"/>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b="52066"/>
          <a:stretch/>
        </p:blipFill>
        <p:spPr bwMode="auto">
          <a:xfrm>
            <a:off x="559023" y="3445288"/>
            <a:ext cx="3436913" cy="3183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 name="Рисунок 8"/>
          <p:cNvPicPr>
            <a:picLocks noChangeAspect="1"/>
          </p:cNvPicPr>
          <p:nvPr/>
        </p:nvPicPr>
        <p:blipFill>
          <a:blip r:embed="rId9" cstate="print">
            <a:extLst>
              <a:ext uri="{BEBA8EAE-BF5A-486C-A8C5-ECC9F3942E4B}">
                <a14:imgProps xmlns:a14="http://schemas.microsoft.com/office/drawing/2010/main">
                  <a14:imgLayer r:embed="rId10">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780599" y="4167361"/>
            <a:ext cx="3024336" cy="2268252"/>
          </a:xfrm>
          <a:prstGeom prst="rect">
            <a:avLst/>
          </a:prstGeom>
          <a:ln w="28575">
            <a:solidFill>
              <a:schemeClr val="accent1"/>
            </a:solidFill>
          </a:ln>
          <a:effectLst>
            <a:outerShdw blurRad="292100" dist="139700" dir="2700000" algn="tl" rotWithShape="0">
              <a:srgbClr val="333333">
                <a:alpha val="65000"/>
              </a:srgbClr>
            </a:outerShdw>
          </a:effectLst>
        </p:spPr>
      </p:pic>
      <p:sp>
        <p:nvSpPr>
          <p:cNvPr id="10" name="Прямоугольник 9"/>
          <p:cNvSpPr/>
          <p:nvPr/>
        </p:nvSpPr>
        <p:spPr>
          <a:xfrm>
            <a:off x="4181919" y="6308545"/>
            <a:ext cx="720079"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smtClean="0"/>
              <a:t>26</a:t>
            </a:r>
            <a:endParaRPr lang="ru-RU" sz="2000" b="1" dirty="0"/>
          </a:p>
        </p:txBody>
      </p:sp>
    </p:spTree>
    <p:extLst>
      <p:ext uri="{BB962C8B-B14F-4D97-AF65-F5344CB8AC3E}">
        <p14:creationId xmlns:p14="http://schemas.microsoft.com/office/powerpoint/2010/main" val="15473111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1196752"/>
            <a:ext cx="7704856" cy="338554"/>
          </a:xfrm>
          <a:prstGeom prst="rect">
            <a:avLst/>
          </a:prstGeom>
        </p:spPr>
        <p:txBody>
          <a:bodyPr wrap="square">
            <a:spAutoFit/>
          </a:bodyPr>
          <a:lstStyle/>
          <a:p>
            <a:pPr algn="just">
              <a:lnSpc>
                <a:spcPct val="80000"/>
              </a:lnSpc>
              <a:buClr>
                <a:srgbClr val="003366"/>
              </a:buClr>
              <a:defRPr/>
            </a:pPr>
            <a:r>
              <a:rPr lang="ru-RU" sz="2000" kern="0" dirty="0" smtClean="0">
                <a:solidFill>
                  <a:srgbClr val="003366"/>
                </a:solidFill>
              </a:rPr>
              <a:t>	</a:t>
            </a:r>
            <a:endParaRPr lang="ru-RU" sz="2000" kern="0" dirty="0">
              <a:solidFill>
                <a:srgbClr val="003366"/>
              </a:solidFill>
            </a:endParaRPr>
          </a:p>
        </p:txBody>
      </p:sp>
      <p:sp>
        <p:nvSpPr>
          <p:cNvPr id="5" name="Прямоугольник 4"/>
          <p:cNvSpPr/>
          <p:nvPr/>
        </p:nvSpPr>
        <p:spPr>
          <a:xfrm>
            <a:off x="452722" y="293527"/>
            <a:ext cx="8285966" cy="2308324"/>
          </a:xfrm>
          <a:prstGeom prst="rect">
            <a:avLst/>
          </a:prstGeom>
        </p:spPr>
        <p:txBody>
          <a:bodyPr wrap="square">
            <a:spAutoFit/>
          </a:bodyPr>
          <a:lstStyle/>
          <a:p>
            <a:pPr algn="just"/>
            <a:r>
              <a:rPr lang="ru-RU" b="1" i="1" dirty="0" smtClean="0">
                <a:latin typeface="Times New Roman" pitchFamily="18" charset="0"/>
                <a:cs typeface="Times New Roman" pitchFamily="18" charset="0"/>
              </a:rPr>
              <a:t>Организовать </a:t>
            </a:r>
            <a:r>
              <a:rPr lang="ru-RU" b="1" i="1" dirty="0">
                <a:latin typeface="Times New Roman" pitchFamily="18" charset="0"/>
                <a:cs typeface="Times New Roman" pitchFamily="18" charset="0"/>
              </a:rPr>
              <a:t>воспитание молодого поколения без духовного стержня, без идеи, которая объединяет и вдохновляет людей невозможно. Тогда возникает вопрос, на основе каких ценностей нам все же следует воспитывать подрастающее поколение? </a:t>
            </a:r>
            <a:r>
              <a:rPr lang="ru-RU" b="1" i="1" u="sng" dirty="0">
                <a:latin typeface="Times New Roman" pitchFamily="18" charset="0"/>
                <a:cs typeface="Times New Roman" pitchFamily="18" charset="0"/>
              </a:rPr>
              <a:t>Относясь уважительно и толерантно ко всем религиям, мы, наверное, не вправе забывать, что Россия,</a:t>
            </a:r>
            <a:r>
              <a:rPr lang="ru-RU" b="1" i="1" dirty="0">
                <a:latin typeface="Times New Roman" pitchFamily="18" charset="0"/>
                <a:cs typeface="Times New Roman" pitchFamily="18" charset="0"/>
              </a:rPr>
              <a:t> как государство окончательно сложилось только после ее крещения святым князем Владимиром, что письменность наша была создана великими православными </a:t>
            </a:r>
            <a:r>
              <a:rPr lang="ru-RU" b="1" i="1" dirty="0" smtClean="0">
                <a:latin typeface="Times New Roman" pitchFamily="18" charset="0"/>
                <a:cs typeface="Times New Roman" pitchFamily="18" charset="0"/>
              </a:rPr>
              <a:t>    святыми </a:t>
            </a:r>
            <a:r>
              <a:rPr lang="ru-RU" b="1" i="1" dirty="0">
                <a:latin typeface="Times New Roman" pitchFamily="18" charset="0"/>
                <a:cs typeface="Times New Roman" pitchFamily="18" charset="0"/>
              </a:rPr>
              <a:t>Кириллом и </a:t>
            </a:r>
            <a:r>
              <a:rPr lang="ru-RU" b="1" i="1" dirty="0" err="1">
                <a:latin typeface="Times New Roman" pitchFamily="18" charset="0"/>
                <a:cs typeface="Times New Roman" pitchFamily="18" charset="0"/>
              </a:rPr>
              <a:t>Мефодием</a:t>
            </a:r>
            <a:r>
              <a:rPr lang="ru-RU" b="1" i="1" dirty="0">
                <a:latin typeface="Times New Roman" pitchFamily="18" charset="0"/>
                <a:cs typeface="Times New Roman" pitchFamily="18" charset="0"/>
              </a:rPr>
              <a:t>.</a:t>
            </a:r>
          </a:p>
        </p:txBody>
      </p:sp>
      <p:sp>
        <p:nvSpPr>
          <p:cNvPr id="3" name="AutoShape 4" descr="Картинки по запросу кирилл и мефодий"/>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768776"/>
            <a:ext cx="2520280" cy="3625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Admin\Desktop\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2451404"/>
            <a:ext cx="4135330" cy="4001932"/>
          </a:xfrm>
          <a:prstGeom prst="rect">
            <a:avLst/>
          </a:prstGeom>
          <a:noFill/>
          <a:ln w="12700">
            <a:solidFill>
              <a:schemeClr val="accent1"/>
            </a:solidFill>
          </a:ln>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3635897" y="6394205"/>
            <a:ext cx="720079"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a:t>2</a:t>
            </a:r>
            <a:endParaRPr lang="ru-RU" sz="2000" b="1" dirty="0"/>
          </a:p>
        </p:txBody>
      </p:sp>
    </p:spTree>
    <p:extLst>
      <p:ext uri="{BB962C8B-B14F-4D97-AF65-F5344CB8AC3E}">
        <p14:creationId xmlns:p14="http://schemas.microsoft.com/office/powerpoint/2010/main" val="23975853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619671" y="351719"/>
            <a:ext cx="6144973" cy="677108"/>
          </a:xfrm>
          <a:prstGeom prst="rect">
            <a:avLst/>
          </a:prstGeom>
        </p:spPr>
        <p:txBody>
          <a:bodyPr wrap="square">
            <a:spAutoFit/>
          </a:bodyPr>
          <a:lstStyle/>
          <a:p>
            <a:r>
              <a:rPr lang="ru-RU" dirty="0" smtClean="0">
                <a:solidFill>
                  <a:srgbClr val="C00000"/>
                </a:solidFill>
                <a:latin typeface="Arial"/>
              </a:rPr>
              <a:t>Участие в АКЦИИ</a:t>
            </a:r>
          </a:p>
          <a:p>
            <a:r>
              <a:rPr lang="ru-RU" sz="2000" b="1" dirty="0" smtClean="0">
                <a:solidFill>
                  <a:srgbClr val="C00000"/>
                </a:solidFill>
                <a:latin typeface="Arial"/>
              </a:rPr>
              <a:t>       Сотвори добро на Рождество </a:t>
            </a:r>
            <a:endParaRPr lang="ru-RU" sz="2000" b="1" dirty="0">
              <a:solidFill>
                <a:srgbClr val="C00000"/>
              </a:solidFill>
              <a:latin typeface="Arial"/>
            </a:endParaRPr>
          </a:p>
        </p:txBody>
      </p:sp>
      <p:sp>
        <p:nvSpPr>
          <p:cNvPr id="2" name="Прямоугольник 1"/>
          <p:cNvSpPr/>
          <p:nvPr/>
        </p:nvSpPr>
        <p:spPr>
          <a:xfrm>
            <a:off x="755576" y="1196752"/>
            <a:ext cx="7704856" cy="338554"/>
          </a:xfrm>
          <a:prstGeom prst="rect">
            <a:avLst/>
          </a:prstGeom>
        </p:spPr>
        <p:txBody>
          <a:bodyPr wrap="square">
            <a:spAutoFit/>
          </a:bodyPr>
          <a:lstStyle/>
          <a:p>
            <a:pPr algn="just">
              <a:lnSpc>
                <a:spcPct val="80000"/>
              </a:lnSpc>
              <a:buClr>
                <a:srgbClr val="003366"/>
              </a:buClr>
              <a:defRPr/>
            </a:pPr>
            <a:r>
              <a:rPr lang="ru-RU" sz="2000" kern="0" dirty="0" smtClean="0">
                <a:solidFill>
                  <a:srgbClr val="003366"/>
                </a:solidFill>
              </a:rPr>
              <a:t>	</a:t>
            </a:r>
            <a:endParaRPr lang="ru-RU" sz="2000" kern="0" dirty="0">
              <a:solidFill>
                <a:srgbClr val="003366"/>
              </a:solidFill>
            </a:endParaRPr>
          </a:p>
        </p:txBody>
      </p:sp>
      <p:pic>
        <p:nvPicPr>
          <p:cNvPr id="1026" name="Picture 2" descr="C:\Users\Администратор\Desktop\Рождество\image.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464" t="22950" r="435" b="8427"/>
          <a:stretch/>
        </p:blipFill>
        <p:spPr bwMode="auto">
          <a:xfrm>
            <a:off x="618838" y="1366029"/>
            <a:ext cx="8140268" cy="431461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995936" y="6360244"/>
            <a:ext cx="720079"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smtClean="0"/>
              <a:t>27</a:t>
            </a:r>
            <a:endParaRPr lang="ru-RU" sz="2000" b="1" dirty="0"/>
          </a:p>
        </p:txBody>
      </p:sp>
    </p:spTree>
    <p:extLst>
      <p:ext uri="{BB962C8B-B14F-4D97-AF65-F5344CB8AC3E}">
        <p14:creationId xmlns:p14="http://schemas.microsoft.com/office/powerpoint/2010/main" val="15880134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5536" y="0"/>
            <a:ext cx="8064896" cy="1314591"/>
          </a:xfrm>
          <a:prstGeom prst="rect">
            <a:avLst/>
          </a:prstGeom>
        </p:spPr>
        <p:txBody>
          <a:bodyPr wrap="square">
            <a:spAutoFit/>
          </a:bodyPr>
          <a:lstStyle/>
          <a:p>
            <a:pPr>
              <a:lnSpc>
                <a:spcPct val="107000"/>
              </a:lnSpc>
              <a:spcAft>
                <a:spcPts val="800"/>
              </a:spcAft>
            </a:pPr>
            <a:endParaRPr lang="ru-RU" dirty="0" smtClean="0">
              <a:solidFill>
                <a:srgbClr val="333333"/>
              </a:solidFill>
              <a:latin typeface="Calibri"/>
              <a:ea typeface="Calibri"/>
              <a:cs typeface="Times New Roman"/>
            </a:endParaRPr>
          </a:p>
          <a:p>
            <a:pPr algn="just">
              <a:lnSpc>
                <a:spcPct val="107000"/>
              </a:lnSpc>
              <a:spcAft>
                <a:spcPts val="800"/>
              </a:spcAft>
            </a:pPr>
            <a:r>
              <a:rPr lang="ru-RU" dirty="0" smtClean="0">
                <a:solidFill>
                  <a:srgbClr val="333333"/>
                </a:solidFill>
                <a:latin typeface="Calibri"/>
                <a:ea typeface="Calibri"/>
                <a:cs typeface="Times New Roman"/>
              </a:rPr>
              <a:t>	</a:t>
            </a:r>
            <a:r>
              <a:rPr lang="ru-RU" sz="1600" dirty="0" smtClean="0">
                <a:solidFill>
                  <a:srgbClr val="C00000"/>
                </a:solidFill>
                <a:latin typeface="Arial" pitchFamily="34" charset="0"/>
                <a:ea typeface="Calibri"/>
              </a:rPr>
              <a:t>На </a:t>
            </a:r>
            <a:r>
              <a:rPr lang="ru-RU" sz="1600" dirty="0">
                <a:solidFill>
                  <a:srgbClr val="C00000"/>
                </a:solidFill>
                <a:latin typeface="Arial" pitchFamily="34" charset="0"/>
                <a:ea typeface="Calibri"/>
              </a:rPr>
              <a:t>святочной </a:t>
            </a:r>
            <a:r>
              <a:rPr lang="ru-RU" sz="1600" dirty="0" smtClean="0">
                <a:solidFill>
                  <a:srgbClr val="C00000"/>
                </a:solidFill>
                <a:latin typeface="Arial" pitchFamily="34" charset="0"/>
                <a:ea typeface="Calibri"/>
              </a:rPr>
              <a:t>неделе с выпускниками нашей группы, </a:t>
            </a:r>
            <a:r>
              <a:rPr lang="ru-RU" sz="1600" dirty="0">
                <a:solidFill>
                  <a:srgbClr val="C00000"/>
                </a:solidFill>
                <a:latin typeface="Arial" pitchFamily="34" charset="0"/>
                <a:ea typeface="Calibri"/>
              </a:rPr>
              <a:t> </a:t>
            </a:r>
            <a:r>
              <a:rPr lang="ru-RU" sz="1600" dirty="0" smtClean="0">
                <a:solidFill>
                  <a:srgbClr val="C00000"/>
                </a:solidFill>
                <a:latin typeface="Arial" pitchFamily="34" charset="0"/>
                <a:ea typeface="Calibri"/>
              </a:rPr>
              <a:t>поздравили родителей и жителей </a:t>
            </a:r>
            <a:r>
              <a:rPr lang="ru-RU" sz="1600" dirty="0">
                <a:solidFill>
                  <a:srgbClr val="C00000"/>
                </a:solidFill>
                <a:latin typeface="Arial" pitchFamily="34" charset="0"/>
                <a:ea typeface="Calibri"/>
              </a:rPr>
              <a:t>поселков </a:t>
            </a:r>
            <a:r>
              <a:rPr lang="ru-RU" sz="1600" dirty="0" smtClean="0">
                <a:solidFill>
                  <a:srgbClr val="C00000"/>
                </a:solidFill>
                <a:latin typeface="Arial" pitchFamily="34" charset="0"/>
                <a:ea typeface="Calibri"/>
              </a:rPr>
              <a:t>с </a:t>
            </a:r>
            <a:r>
              <a:rPr lang="ru-RU" sz="1600" dirty="0">
                <a:solidFill>
                  <a:srgbClr val="C00000"/>
                </a:solidFill>
                <a:latin typeface="Arial" pitchFamily="34" charset="0"/>
                <a:ea typeface="Calibri"/>
              </a:rPr>
              <a:t>Рождеством Христовым, </a:t>
            </a:r>
            <a:r>
              <a:rPr lang="ru-RU" sz="1600" dirty="0" smtClean="0">
                <a:solidFill>
                  <a:srgbClr val="C00000"/>
                </a:solidFill>
                <a:latin typeface="Arial" pitchFamily="34" charset="0"/>
                <a:ea typeface="Calibri"/>
              </a:rPr>
              <a:t>спели </a:t>
            </a:r>
            <a:r>
              <a:rPr lang="ru-RU" sz="1600" dirty="0">
                <a:solidFill>
                  <a:srgbClr val="C00000"/>
                </a:solidFill>
                <a:latin typeface="Arial" pitchFamily="34" charset="0"/>
                <a:ea typeface="Calibri"/>
              </a:rPr>
              <a:t>колядки и </a:t>
            </a:r>
            <a:r>
              <a:rPr lang="ru-RU" sz="1600" dirty="0" smtClean="0">
                <a:solidFill>
                  <a:srgbClr val="C00000"/>
                </a:solidFill>
                <a:latin typeface="Arial" pitchFamily="34" charset="0"/>
                <a:ea typeface="Calibri"/>
              </a:rPr>
              <a:t>славили Христа а </a:t>
            </a:r>
            <a:r>
              <a:rPr lang="ru-RU" sz="1600" dirty="0">
                <a:solidFill>
                  <a:srgbClr val="C00000"/>
                </a:solidFill>
                <a:latin typeface="Arial" pitchFamily="34" charset="0"/>
                <a:ea typeface="Calibri"/>
              </a:rPr>
              <a:t>в награду </a:t>
            </a:r>
            <a:r>
              <a:rPr lang="ru-RU" sz="1600" dirty="0" smtClean="0">
                <a:solidFill>
                  <a:srgbClr val="C00000"/>
                </a:solidFill>
                <a:latin typeface="Arial" pitchFamily="34" charset="0"/>
                <a:ea typeface="Calibri"/>
              </a:rPr>
              <a:t>получили </a:t>
            </a:r>
            <a:r>
              <a:rPr lang="ru-RU" sz="1600" dirty="0">
                <a:solidFill>
                  <a:srgbClr val="C00000"/>
                </a:solidFill>
                <a:latin typeface="Arial" pitchFamily="34" charset="0"/>
                <a:ea typeface="Calibri"/>
              </a:rPr>
              <a:t>сладкие угощения.</a:t>
            </a:r>
          </a:p>
        </p:txBody>
      </p:sp>
      <p:pic>
        <p:nvPicPr>
          <p:cNvPr id="4098" name="Picture 2" descr="C:\Users\Admin\Desktop\image (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500"/>
          <a:stretch/>
        </p:blipFill>
        <p:spPr bwMode="auto">
          <a:xfrm>
            <a:off x="251520" y="1511044"/>
            <a:ext cx="5093046" cy="4267960"/>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pic>
        <p:nvPicPr>
          <p:cNvPr id="4099" name="Picture 3" descr="C:\Users\Admin\Desktop\SAM_233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308" t="13328" r="1716" b="2916"/>
          <a:stretch/>
        </p:blipFill>
        <p:spPr bwMode="auto">
          <a:xfrm>
            <a:off x="5724128" y="1321281"/>
            <a:ext cx="2953748" cy="4647486"/>
          </a:xfrm>
          <a:prstGeom prst="rect">
            <a:avLst/>
          </a:prstGeom>
          <a:noFill/>
          <a:ln w="38100">
            <a:solidFill>
              <a:schemeClr val="accent1">
                <a:lumMod val="60000"/>
                <a:lumOff val="40000"/>
              </a:schemeClr>
            </a:solidFill>
          </a:ln>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4067944" y="6360243"/>
            <a:ext cx="720079"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smtClean="0"/>
              <a:t>28</a:t>
            </a:r>
            <a:endParaRPr lang="ru-RU" sz="2000" b="1" dirty="0"/>
          </a:p>
        </p:txBody>
      </p:sp>
    </p:spTree>
    <p:extLst>
      <p:ext uri="{BB962C8B-B14F-4D97-AF65-F5344CB8AC3E}">
        <p14:creationId xmlns:p14="http://schemas.microsoft.com/office/powerpoint/2010/main" val="796883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88193" y="404664"/>
            <a:ext cx="8496944" cy="2862322"/>
          </a:xfrm>
          <a:prstGeom prst="rect">
            <a:avLst/>
          </a:prstGeom>
        </p:spPr>
        <p:txBody>
          <a:bodyPr wrap="square">
            <a:spAutoFit/>
          </a:bodyPr>
          <a:lstStyle/>
          <a:p>
            <a:pPr marL="342900" indent="-342900" algn="l">
              <a:buFontTx/>
              <a:buChar char="-"/>
            </a:pPr>
            <a:r>
              <a:rPr lang="ru-RU" sz="2000" dirty="0" smtClean="0">
                <a:solidFill>
                  <a:schemeClr val="accent1"/>
                </a:solidFill>
              </a:rPr>
              <a:t>сформированы </a:t>
            </a:r>
            <a:r>
              <a:rPr lang="ru-RU" sz="2000" dirty="0">
                <a:solidFill>
                  <a:schemeClr val="accent1"/>
                </a:solidFill>
              </a:rPr>
              <a:t>навыки межличностного общения детей с позиции равенства, уважения, взаимопонимания</a:t>
            </a:r>
            <a:r>
              <a:rPr lang="ru-RU" sz="2000" dirty="0" smtClean="0">
                <a:solidFill>
                  <a:schemeClr val="accent1"/>
                </a:solidFill>
              </a:rPr>
              <a:t>;</a:t>
            </a:r>
          </a:p>
          <a:p>
            <a:pPr marL="342900" indent="-342900" algn="l">
              <a:buFontTx/>
              <a:buChar char="-"/>
            </a:pPr>
            <a:endParaRPr lang="ru-RU" sz="2000" dirty="0">
              <a:solidFill>
                <a:schemeClr val="accent1"/>
              </a:solidFill>
            </a:endParaRPr>
          </a:p>
          <a:p>
            <a:pPr marL="342900" indent="-342900" algn="l">
              <a:buFontTx/>
              <a:buChar char="-"/>
            </a:pPr>
            <a:r>
              <a:rPr lang="ru-RU" sz="2000" dirty="0" smtClean="0">
                <a:solidFill>
                  <a:schemeClr val="accent1"/>
                </a:solidFill>
              </a:rPr>
              <a:t>воспитаны </a:t>
            </a:r>
            <a:r>
              <a:rPr lang="ru-RU" sz="2000" dirty="0">
                <a:solidFill>
                  <a:schemeClr val="accent1"/>
                </a:solidFill>
              </a:rPr>
              <a:t>такие чувства, как патриотизм, милосердие, правдолюбие, стремление к добру и неприятию зла, потребности в служении людям</a:t>
            </a:r>
            <a:r>
              <a:rPr lang="ru-RU" sz="2000" dirty="0" smtClean="0">
                <a:solidFill>
                  <a:schemeClr val="accent1"/>
                </a:solidFill>
              </a:rPr>
              <a:t>;</a:t>
            </a:r>
          </a:p>
          <a:p>
            <a:pPr algn="l"/>
            <a:endParaRPr lang="ru-RU" sz="2000" dirty="0">
              <a:solidFill>
                <a:schemeClr val="accent1"/>
              </a:solidFill>
            </a:endParaRPr>
          </a:p>
          <a:p>
            <a:pPr algn="l"/>
            <a:r>
              <a:rPr lang="ru-RU" sz="2000" dirty="0">
                <a:solidFill>
                  <a:schemeClr val="accent1"/>
                </a:solidFill>
              </a:rPr>
              <a:t>- приобретен опыт и знания в православной культуре, её традициях и праздниках.</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2924944"/>
            <a:ext cx="5076564" cy="317381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3995936" y="6360244"/>
            <a:ext cx="720079"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smtClean="0"/>
              <a:t>29</a:t>
            </a:r>
            <a:endParaRPr lang="ru-RU" sz="2000" b="1" dirty="0"/>
          </a:p>
        </p:txBody>
      </p:sp>
    </p:spTree>
    <p:extLst>
      <p:ext uri="{BB962C8B-B14F-4D97-AF65-F5344CB8AC3E}">
        <p14:creationId xmlns:p14="http://schemas.microsoft.com/office/powerpoint/2010/main" val="38474338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image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841" y="132040"/>
            <a:ext cx="4038065" cy="268783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image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027" y="3251437"/>
            <a:ext cx="4145076" cy="31088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image (4).jpg"/>
          <p:cNvPicPr>
            <a:picLocks noChangeAspect="1" noChangeArrowheads="1"/>
          </p:cNvPicPr>
          <p:nvPr/>
        </p:nvPicPr>
        <p:blipFill rotWithShape="1">
          <a:blip r:embed="rId4">
            <a:extLst>
              <a:ext uri="{28A0092B-C50C-407E-A947-70E740481C1C}">
                <a14:useLocalDpi xmlns:a14="http://schemas.microsoft.com/office/drawing/2010/main" val="0"/>
              </a:ext>
            </a:extLst>
          </a:blip>
          <a:srcRect t="21664" b="10626"/>
          <a:stretch/>
        </p:blipFill>
        <p:spPr bwMode="auto">
          <a:xfrm>
            <a:off x="5220072" y="2876476"/>
            <a:ext cx="3394496" cy="357686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image (1).jpg"/>
          <p:cNvPicPr>
            <a:picLocks noChangeAspect="1" noChangeArrowheads="1"/>
          </p:cNvPicPr>
          <p:nvPr/>
        </p:nvPicPr>
        <p:blipFill rotWithShape="1">
          <a:blip r:embed="rId5">
            <a:extLst>
              <a:ext uri="{28A0092B-C50C-407E-A947-70E740481C1C}">
                <a14:useLocalDpi xmlns:a14="http://schemas.microsoft.com/office/drawing/2010/main" val="0"/>
              </a:ext>
            </a:extLst>
          </a:blip>
          <a:srcRect t="17940"/>
          <a:stretch/>
        </p:blipFill>
        <p:spPr bwMode="auto">
          <a:xfrm>
            <a:off x="4343392" y="121411"/>
            <a:ext cx="4789290" cy="2947549"/>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995936" y="6360244"/>
            <a:ext cx="720079"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smtClean="0"/>
              <a:t>29.5</a:t>
            </a:r>
            <a:endParaRPr lang="ru-RU" sz="2000" b="1" dirty="0"/>
          </a:p>
        </p:txBody>
      </p:sp>
    </p:spTree>
    <p:extLst>
      <p:ext uri="{BB962C8B-B14F-4D97-AF65-F5344CB8AC3E}">
        <p14:creationId xmlns:p14="http://schemas.microsoft.com/office/powerpoint/2010/main" val="1403253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Администратор\Desktop\Чтения\SAM_76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4840" y="2708920"/>
            <a:ext cx="4747158" cy="35603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7" name="Picture 5" descr="C:\Users\Администратор\Desktop\Чтения\SAM_7673.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69231" t="3360" b="27623"/>
          <a:stretch/>
        </p:blipFill>
        <p:spPr bwMode="auto">
          <a:xfrm>
            <a:off x="5940152" y="2129077"/>
            <a:ext cx="2637517" cy="44371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G:\сертификат 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2500" y="2070931"/>
            <a:ext cx="3096344" cy="225678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23528" y="476672"/>
            <a:ext cx="8739235" cy="1200329"/>
          </a:xfrm>
          <a:prstGeom prst="rect">
            <a:avLst/>
          </a:prstGeom>
        </p:spPr>
        <p:txBody>
          <a:bodyPr wrap="square">
            <a:spAutoFit/>
          </a:bodyPr>
          <a:lstStyle/>
          <a:p>
            <a:pPr algn="l"/>
            <a:r>
              <a:rPr lang="ru-RU" dirty="0" smtClean="0"/>
              <a:t>	На </a:t>
            </a:r>
            <a:r>
              <a:rPr lang="ru-RU" dirty="0"/>
              <a:t>всероссийском конкурсе в области педагогики, воспитания и работы с детьми и молодежью до 20 лет «За нравственный подвиг учителя» в Ханты-Мансийской митрополии, 2018 г. программа «Праздники добра» получила I место. </a:t>
            </a:r>
          </a:p>
        </p:txBody>
      </p:sp>
      <p:sp>
        <p:nvSpPr>
          <p:cNvPr id="7" name="Прямоугольник 6"/>
          <p:cNvSpPr/>
          <p:nvPr/>
        </p:nvSpPr>
        <p:spPr>
          <a:xfrm>
            <a:off x="3995936" y="6360244"/>
            <a:ext cx="720079"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smtClean="0"/>
              <a:t>30</a:t>
            </a:r>
            <a:endParaRPr lang="ru-RU" sz="2000" b="1" dirty="0"/>
          </a:p>
        </p:txBody>
      </p:sp>
    </p:spTree>
    <p:extLst>
      <p:ext uri="{BB962C8B-B14F-4D97-AF65-F5344CB8AC3E}">
        <p14:creationId xmlns:p14="http://schemas.microsoft.com/office/powerpoint/2010/main" val="126260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764704"/>
            <a:ext cx="7986648" cy="5328592"/>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3995936" y="6360244"/>
            <a:ext cx="720079"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smtClean="0"/>
              <a:t>31</a:t>
            </a:r>
            <a:endParaRPr lang="ru-RU" sz="2000" b="1" dirty="0"/>
          </a:p>
        </p:txBody>
      </p:sp>
    </p:spTree>
    <p:extLst>
      <p:ext uri="{BB962C8B-B14F-4D97-AF65-F5344CB8AC3E}">
        <p14:creationId xmlns:p14="http://schemas.microsoft.com/office/powerpoint/2010/main" val="37126001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592" y="1582341"/>
            <a:ext cx="7560840" cy="369332"/>
          </a:xfrm>
          <a:prstGeom prst="rect">
            <a:avLst/>
          </a:prstGeom>
        </p:spPr>
        <p:txBody>
          <a:bodyPr wrap="square">
            <a:spAutoFit/>
          </a:bodyPr>
          <a:lstStyle/>
          <a:p>
            <a:pPr algn="just"/>
            <a:endParaRPr lang="ru-RU" dirty="0">
              <a:solidFill>
                <a:srgbClr val="000000"/>
              </a:solidFill>
            </a:endParaRPr>
          </a:p>
        </p:txBody>
      </p:sp>
      <p:sp>
        <p:nvSpPr>
          <p:cNvPr id="3" name="Прямоугольник 2"/>
          <p:cNvSpPr/>
          <p:nvPr/>
        </p:nvSpPr>
        <p:spPr>
          <a:xfrm>
            <a:off x="4479633" y="772999"/>
            <a:ext cx="184730" cy="369332"/>
          </a:xfrm>
          <a:prstGeom prst="rect">
            <a:avLst/>
          </a:prstGeom>
        </p:spPr>
        <p:txBody>
          <a:bodyPr wrap="none">
            <a:spAutoFit/>
          </a:bodyPr>
          <a:lstStyle/>
          <a:p>
            <a:endParaRPr lang="ru-RU" dirty="0">
              <a:solidFill>
                <a:srgbClr val="000000"/>
              </a:solidFill>
            </a:endParaRPr>
          </a:p>
        </p:txBody>
      </p:sp>
      <p:pic>
        <p:nvPicPr>
          <p:cNvPr id="6" name="Picture 2" descr="C:\Users\Anthony\Desktop\14859.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01927" y="231483"/>
            <a:ext cx="3027818" cy="41336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5" name="Picture 3" descr="C:\Users\Администратор\Desktop\1431182176_b3eb07ebbe00e882991fa67f40dde0f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8" t="-62" r="11353"/>
          <a:stretch/>
        </p:blipFill>
        <p:spPr bwMode="auto">
          <a:xfrm>
            <a:off x="4270088" y="14061"/>
            <a:ext cx="4873912" cy="3727676"/>
          </a:xfrm>
          <a:prstGeom prst="rect">
            <a:avLst/>
          </a:prstGeom>
          <a:ln>
            <a:noFill/>
          </a:ln>
          <a:effectLst>
            <a:softEdge rad="112500"/>
          </a:effectLst>
          <a:extLst/>
        </p:spPr>
      </p:pic>
      <p:pic>
        <p:nvPicPr>
          <p:cNvPr id="3074" name="Picture 2" descr="C:\Users\Администратор\Desktop\7j4_RBMQmQQ.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4931" t="3342" r="14377"/>
          <a:stretch/>
        </p:blipFill>
        <p:spPr bwMode="auto">
          <a:xfrm>
            <a:off x="2557464" y="2061230"/>
            <a:ext cx="2661543" cy="2729355"/>
          </a:xfrm>
          <a:prstGeom prst="rect">
            <a:avLst/>
          </a:prstGeom>
          <a:ln w="5715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a:extLst/>
        </p:spPr>
      </p:pic>
      <p:pic>
        <p:nvPicPr>
          <p:cNvPr id="5122" name="Picture 2" descr="G:\фото\DSC_0372.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452" t="15162" r="27817"/>
          <a:stretch/>
        </p:blipFill>
        <p:spPr bwMode="auto">
          <a:xfrm>
            <a:off x="5652120" y="3791554"/>
            <a:ext cx="3335790" cy="25686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790584" y="4790585"/>
            <a:ext cx="6743398" cy="1569659"/>
          </a:xfrm>
          <a:prstGeom prst="rect">
            <a:avLst/>
          </a:prstGeom>
          <a:noFill/>
        </p:spPr>
        <p:txBody>
          <a:bodyPr wrap="square" lIns="91440" tIns="45720" rIns="91440" bIns="45720">
            <a:spAutoFit/>
          </a:bodyPr>
          <a:lstStyle/>
          <a:p>
            <a:pPr algn="ctr"/>
            <a:r>
              <a:rPr lang="ru-RU" sz="4800" b="1" cap="none"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latin typeface="Times New Roman" pitchFamily="18" charset="0"/>
                <a:cs typeface="Times New Roman" pitchFamily="18" charset="0"/>
              </a:rPr>
              <a:t>СПАСИБО ЗА ВНИМАНИЕ!</a:t>
            </a:r>
            <a:endParaRPr lang="ru-RU" sz="4800" b="1" cap="none"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34107513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Администратор\Desktop\1383089529399halloween08.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8922" y="636535"/>
            <a:ext cx="3969495" cy="285144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9247" y="4221088"/>
            <a:ext cx="3629170" cy="183343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556197"/>
            <a:ext cx="3436337" cy="257725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9" name="Прямоугольник 8"/>
          <p:cNvSpPr/>
          <p:nvPr/>
        </p:nvSpPr>
        <p:spPr>
          <a:xfrm>
            <a:off x="3957926" y="6271460"/>
            <a:ext cx="720079"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a:t>3</a:t>
            </a:r>
          </a:p>
        </p:txBody>
      </p:sp>
      <p:pic>
        <p:nvPicPr>
          <p:cNvPr id="10" name="Рисунок 9"/>
          <p:cNvPicPr>
            <a:picLocks noChangeAspect="1"/>
          </p:cNvPicPr>
          <p:nvPr/>
        </p:nvPicPr>
        <p:blipFill>
          <a:blip r:embed="rId5"/>
          <a:stretch>
            <a:fillRect/>
          </a:stretch>
        </p:blipFill>
        <p:spPr>
          <a:xfrm>
            <a:off x="243874" y="3832611"/>
            <a:ext cx="3997226" cy="2436245"/>
          </a:xfrm>
          <a:prstGeom prst="rect">
            <a:avLst/>
          </a:prstGeom>
        </p:spPr>
      </p:pic>
      <p:pic>
        <p:nvPicPr>
          <p:cNvPr id="8" name="Рисунок 7"/>
          <p:cNvPicPr>
            <a:picLocks noChangeAspect="1"/>
          </p:cNvPicPr>
          <p:nvPr/>
        </p:nvPicPr>
        <p:blipFill>
          <a:blip r:embed="rId6"/>
          <a:stretch>
            <a:fillRect/>
          </a:stretch>
        </p:blipFill>
        <p:spPr>
          <a:xfrm>
            <a:off x="2239976" y="1844824"/>
            <a:ext cx="3733518" cy="2619270"/>
          </a:xfrm>
          <a:prstGeom prst="rect">
            <a:avLst/>
          </a:prstGeom>
        </p:spPr>
      </p:pic>
    </p:spTree>
    <p:extLst>
      <p:ext uri="{BB962C8B-B14F-4D97-AF65-F5344CB8AC3E}">
        <p14:creationId xmlns:p14="http://schemas.microsoft.com/office/powerpoint/2010/main" val="21336352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404664"/>
            <a:ext cx="7920880" cy="1200329"/>
          </a:xfrm>
          <a:prstGeom prst="rect">
            <a:avLst/>
          </a:prstGeom>
        </p:spPr>
        <p:txBody>
          <a:bodyPr wrap="square">
            <a:spAutoFit/>
          </a:bodyPr>
          <a:lstStyle/>
          <a:p>
            <a:pPr algn="just"/>
            <a:r>
              <a:rPr lang="ru-RU" b="1" dirty="0"/>
              <a:t>Проблема</a:t>
            </a:r>
            <a:r>
              <a:rPr lang="ru-RU" dirty="0"/>
              <a:t> восстановления культурно–исторических ценностей является настолько трудной, что эффективность ее решения может быть обеспечена только </a:t>
            </a:r>
            <a:r>
              <a:rPr lang="ru-RU" u="sng" dirty="0" smtClean="0"/>
              <a:t>общими, совместными </a:t>
            </a:r>
            <a:r>
              <a:rPr lang="ru-RU" dirty="0" smtClean="0"/>
              <a:t>действиями педагогов, родителей, священнослужителей </a:t>
            </a:r>
            <a:r>
              <a:rPr lang="ru-RU" dirty="0"/>
              <a:t>и </a:t>
            </a:r>
            <a:r>
              <a:rPr lang="ru-RU" dirty="0" smtClean="0"/>
              <a:t>других социальных партнеров.</a:t>
            </a:r>
            <a:endParaRPr lang="ru-RU"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3719" y="1667049"/>
            <a:ext cx="4032649" cy="2684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671912"/>
            <a:ext cx="3591601" cy="2693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3654" y="4209119"/>
            <a:ext cx="3609255" cy="2648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Администратор\Desktop\ЗАЩИТА\ФОТО - СКАЗКИ\image (1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3579" y="3351341"/>
            <a:ext cx="2520280" cy="31106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image (2).jpg"/>
          <p:cNvPicPr>
            <a:picLocks noChangeAspect="1" noChangeArrowheads="1"/>
          </p:cNvPicPr>
          <p:nvPr/>
        </p:nvPicPr>
        <p:blipFill rotWithShape="1">
          <a:blip r:embed="rId6">
            <a:extLst>
              <a:ext uri="{28A0092B-C50C-407E-A947-70E740481C1C}">
                <a14:useLocalDpi xmlns:a14="http://schemas.microsoft.com/office/drawing/2010/main" val="0"/>
              </a:ext>
            </a:extLst>
          </a:blip>
          <a:srcRect l="13959" t="6708" r="833"/>
          <a:stretch/>
        </p:blipFill>
        <p:spPr bwMode="auto">
          <a:xfrm>
            <a:off x="661485" y="4111165"/>
            <a:ext cx="2922094" cy="2350868"/>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3995936" y="6356583"/>
            <a:ext cx="606547"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smtClean="0"/>
              <a:t>4</a:t>
            </a:r>
            <a:endParaRPr lang="ru-RU" sz="2000" b="1" dirty="0"/>
          </a:p>
        </p:txBody>
      </p:sp>
    </p:spTree>
    <p:extLst>
      <p:ext uri="{BB962C8B-B14F-4D97-AF65-F5344CB8AC3E}">
        <p14:creationId xmlns:p14="http://schemas.microsoft.com/office/powerpoint/2010/main" val="40738299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p:cNvSpPr>
            <a:spLocks noGrp="1" noChangeArrowheads="1"/>
          </p:cNvSpPr>
          <p:nvPr>
            <p:ph type="title" sz="quarter"/>
          </p:nvPr>
        </p:nvSpPr>
        <p:spPr bwMode="auto">
          <a:xfrm>
            <a:off x="611560" y="548680"/>
            <a:ext cx="8075240"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3600" b="1" i="0" u="none" strike="noStrike" kern="0" cap="none" spc="0" normalizeH="0" baseline="0" noProof="0" dirty="0" smtClean="0">
                <a:ln>
                  <a:noFill/>
                </a:ln>
                <a:solidFill>
                  <a:srgbClr val="FF0000"/>
                </a:solidFill>
                <a:effectLst/>
                <a:uLnTx/>
                <a:uFillTx/>
              </a:rPr>
              <a:t/>
            </a:r>
            <a:br>
              <a:rPr kumimoji="0" lang="ru-RU" sz="3600" b="1" i="0" u="none" strike="noStrike" kern="0" cap="none" spc="0" normalizeH="0" baseline="0" noProof="0" dirty="0" smtClean="0">
                <a:ln>
                  <a:noFill/>
                </a:ln>
                <a:solidFill>
                  <a:srgbClr val="FF0000"/>
                </a:solidFill>
                <a:effectLst/>
                <a:uLnTx/>
                <a:uFillTx/>
              </a:rPr>
            </a:br>
            <a:endParaRPr kumimoji="0" lang="ru-RU" sz="2400" b="0" i="0" u="none" strike="noStrike" kern="0" cap="none" spc="0" normalizeH="0" baseline="0" noProof="0" dirty="0" smtClean="0">
              <a:ln>
                <a:noFill/>
              </a:ln>
              <a:solidFill>
                <a:srgbClr val="C00000"/>
              </a:solidFill>
              <a:effectLst/>
              <a:uLnTx/>
              <a:uFillTx/>
            </a:endParaRPr>
          </a:p>
        </p:txBody>
      </p:sp>
      <p:pic>
        <p:nvPicPr>
          <p:cNvPr id="4101" name="Picture 5"/>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0912" y="694886"/>
            <a:ext cx="4332518" cy="25786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Рисунок 2"/>
          <p:cNvPicPr>
            <a:picLocks noChangeAspect="1"/>
          </p:cNvPicPr>
          <p:nvPr/>
        </p:nvPicPr>
        <p:blipFill>
          <a:blip r:embed="rId4"/>
          <a:stretch>
            <a:fillRect/>
          </a:stretch>
        </p:blipFill>
        <p:spPr>
          <a:xfrm>
            <a:off x="332935" y="3273532"/>
            <a:ext cx="4248473" cy="3149938"/>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2319" y="596504"/>
            <a:ext cx="3743325" cy="268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984" y="3273532"/>
            <a:ext cx="4355627" cy="2903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3995936" y="6360244"/>
            <a:ext cx="720079"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smtClean="0"/>
              <a:t>5</a:t>
            </a:r>
            <a:endParaRPr lang="ru-RU" sz="2000" b="1" dirty="0"/>
          </a:p>
        </p:txBody>
      </p:sp>
    </p:spTree>
    <p:extLst>
      <p:ext uri="{BB962C8B-B14F-4D97-AF65-F5344CB8AC3E}">
        <p14:creationId xmlns:p14="http://schemas.microsoft.com/office/powerpoint/2010/main" val="287105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p:cNvSpPr>
            <a:spLocks noGrp="1" noChangeArrowheads="1"/>
          </p:cNvSpPr>
          <p:nvPr>
            <p:ph type="title" sz="quarter"/>
          </p:nvPr>
        </p:nvSpPr>
        <p:spPr>
          <a:xfrm>
            <a:off x="457200" y="116632"/>
            <a:ext cx="8229600" cy="815427"/>
          </a:xfrm>
        </p:spPr>
        <p:txBody>
          <a:bodyPr/>
          <a:lstStyle/>
          <a:p>
            <a:pPr eaLnBrk="1" hangingPunct="1"/>
            <a:endParaRPr lang="ru-RU" sz="3600" b="1" dirty="0" smtClean="0">
              <a:solidFill>
                <a:srgbClr val="FF0000"/>
              </a:solidFill>
            </a:endParaRPr>
          </a:p>
        </p:txBody>
      </p:sp>
      <p:pic>
        <p:nvPicPr>
          <p:cNvPr id="1027"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6758707" y="17718"/>
            <a:ext cx="2376264" cy="3567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53" y="28381"/>
            <a:ext cx="2597446" cy="3688651"/>
          </a:xfrm>
          <a:prstGeom prst="rect">
            <a:avLst/>
          </a:prstGeom>
          <a:ln>
            <a:noFill/>
          </a:ln>
          <a:effectLst>
            <a:softEdge rad="112500"/>
          </a:effec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001" y="3828619"/>
            <a:ext cx="4248471" cy="255987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descr="C:\Users\Администратор\Desktop\Рождество\КОЛЯДА\1 .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520" t="3286"/>
          <a:stretch/>
        </p:blipFill>
        <p:spPr bwMode="auto">
          <a:xfrm>
            <a:off x="2452237" y="308801"/>
            <a:ext cx="4527556" cy="3551118"/>
          </a:xfrm>
          <a:prstGeom prst="rect">
            <a:avLst/>
          </a:prstGeom>
          <a:ln w="5715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4" descr="C:\Users\Администратор\Desktop\Рождество\КОЛЯДА\SAM_810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286" r="7159"/>
          <a:stretch/>
        </p:blipFill>
        <p:spPr bwMode="auto">
          <a:xfrm>
            <a:off x="4830176" y="3266389"/>
            <a:ext cx="3908169" cy="3053403"/>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3995936" y="6360244"/>
            <a:ext cx="720079"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a:t>6</a:t>
            </a:r>
          </a:p>
        </p:txBody>
      </p:sp>
    </p:spTree>
    <p:extLst>
      <p:ext uri="{BB962C8B-B14F-4D97-AF65-F5344CB8AC3E}">
        <p14:creationId xmlns:p14="http://schemas.microsoft.com/office/powerpoint/2010/main" val="16661330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Администратор\Desktop\ПОДГОТОВИТЕЛЬНАЯ\IMG_20160211_105646.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051720" y="2870333"/>
            <a:ext cx="5306234" cy="32700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827584" y="404664"/>
            <a:ext cx="7488832" cy="2443746"/>
          </a:xfrm>
          <a:prstGeom prst="rect">
            <a:avLst/>
          </a:prstGeom>
        </p:spPr>
        <p:txBody>
          <a:bodyPr wrap="square">
            <a:spAutoFit/>
          </a:bodyPr>
          <a:lstStyle/>
          <a:p>
            <a:pPr lvl="0" fontAlgn="auto">
              <a:spcBef>
                <a:spcPct val="20000"/>
              </a:spcBef>
              <a:spcAft>
                <a:spcPts val="0"/>
              </a:spcAft>
              <a:buClr>
                <a:srgbClr val="0BD0D9"/>
              </a:buClr>
              <a:buSzPct val="95000"/>
            </a:pPr>
            <a:r>
              <a:rPr lang="ru-RU" sz="2800" b="1" dirty="0">
                <a:solidFill>
                  <a:srgbClr val="C00000"/>
                </a:solidFill>
                <a:cs typeface="Arial"/>
              </a:rPr>
              <a:t>Цель:</a:t>
            </a:r>
          </a:p>
          <a:p>
            <a:pPr lvl="0" fontAlgn="auto">
              <a:spcBef>
                <a:spcPct val="20000"/>
              </a:spcBef>
              <a:spcAft>
                <a:spcPts val="0"/>
              </a:spcAft>
              <a:buClr>
                <a:srgbClr val="0BD0D9"/>
              </a:buClr>
              <a:buSzPct val="95000"/>
            </a:pPr>
            <a:r>
              <a:rPr lang="ru-RU" sz="2000" dirty="0">
                <a:solidFill>
                  <a:prstClr val="black"/>
                </a:solidFill>
                <a:latin typeface="Arial" pitchFamily="34" charset="0"/>
                <a:cs typeface="Arial"/>
              </a:rPr>
              <a:t> </a:t>
            </a:r>
            <a:r>
              <a:rPr lang="ru-RU" sz="2400" dirty="0">
                <a:solidFill>
                  <a:srgbClr val="000000"/>
                </a:solidFill>
                <a:latin typeface="Verdana" panose="020B0604030504040204" pitchFamily="34" charset="0"/>
                <a:cs typeface="Arial"/>
              </a:rPr>
              <a:t>Воспитание, социально-педагогическая поддержка становления и развитие высоконравственного, ответственного, творческого, инициативного человека (гражданина России).</a:t>
            </a:r>
            <a:endParaRPr lang="ru-RU" sz="2400" dirty="0">
              <a:solidFill>
                <a:prstClr val="black"/>
              </a:solidFill>
              <a:latin typeface="Arial" pitchFamily="34" charset="0"/>
              <a:cs typeface="Arial"/>
            </a:endParaRPr>
          </a:p>
        </p:txBody>
      </p:sp>
      <p:sp>
        <p:nvSpPr>
          <p:cNvPr id="4" name="Прямоугольник 3"/>
          <p:cNvSpPr/>
          <p:nvPr/>
        </p:nvSpPr>
        <p:spPr>
          <a:xfrm>
            <a:off x="3995936" y="6360244"/>
            <a:ext cx="720079"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a:t>7</a:t>
            </a:r>
          </a:p>
        </p:txBody>
      </p:sp>
    </p:spTree>
    <p:extLst>
      <p:ext uri="{BB962C8B-B14F-4D97-AF65-F5344CB8AC3E}">
        <p14:creationId xmlns:p14="http://schemas.microsoft.com/office/powerpoint/2010/main" val="29082656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576064"/>
          </a:xfrm>
        </p:spPr>
        <p:txBody>
          <a:bodyPr>
            <a:normAutofit/>
          </a:bodyPr>
          <a:lstStyle/>
          <a:p>
            <a:pPr marL="0" indent="0" algn="ctr">
              <a:buNone/>
            </a:pPr>
            <a:r>
              <a:rPr lang="ru-RU" sz="1800" b="1" dirty="0" smtClean="0">
                <a:solidFill>
                  <a:schemeClr val="tx1"/>
                </a:solidFill>
                <a:latin typeface="Times New Roman" pitchFamily="18" charset="0"/>
                <a:cs typeface="Times New Roman" pitchFamily="18" charset="0"/>
              </a:rPr>
              <a:t>Задачи:</a:t>
            </a:r>
            <a:endParaRPr lang="ru-RU" sz="1800" b="1" dirty="0">
              <a:solidFill>
                <a:schemeClr val="tx1"/>
              </a:solidFill>
              <a:latin typeface="Times New Roman" pitchFamily="18" charset="0"/>
              <a:cs typeface="Times New Roman" pitchFamily="18" charset="0"/>
            </a:endParaRPr>
          </a:p>
        </p:txBody>
      </p:sp>
      <p:sp>
        <p:nvSpPr>
          <p:cNvPr id="3" name="Объект 2"/>
          <p:cNvSpPr>
            <a:spLocks noGrp="1"/>
          </p:cNvSpPr>
          <p:nvPr>
            <p:ph idx="1"/>
          </p:nvPr>
        </p:nvSpPr>
        <p:spPr>
          <a:xfrm>
            <a:off x="282897" y="-243408"/>
            <a:ext cx="8856984" cy="5904656"/>
          </a:xfrm>
          <a:prstGeom prst="rect">
            <a:avLst/>
          </a:prstGeom>
        </p:spPr>
        <p:txBody>
          <a:bodyPr/>
          <a:lstStyle/>
          <a:p>
            <a:pPr marL="331470" indent="-285750"/>
            <a:r>
              <a:rPr lang="ru-RU" sz="1800" dirty="0" smtClean="0">
                <a:latin typeface="Times New Roman" pitchFamily="18" charset="0"/>
                <a:cs typeface="Times New Roman" pitchFamily="18" charset="0"/>
              </a:rPr>
              <a:t>Сформировать: </a:t>
            </a:r>
            <a:r>
              <a:rPr lang="ru-RU" sz="1800" dirty="0">
                <a:latin typeface="Times New Roman" pitchFamily="18" charset="0"/>
                <a:cs typeface="Times New Roman" pitchFamily="18" charset="0"/>
              </a:rPr>
              <a:t>такие нравственные </a:t>
            </a:r>
            <a:r>
              <a:rPr lang="ru-RU" sz="1800" dirty="0" smtClean="0">
                <a:latin typeface="Times New Roman" pitchFamily="18" charset="0"/>
                <a:cs typeface="Times New Roman" pitchFamily="18" charset="0"/>
              </a:rPr>
              <a:t>качества, как взаимопомощь</a:t>
            </a:r>
            <a:r>
              <a:rPr lang="ru-RU" sz="1800" dirty="0">
                <a:latin typeface="Times New Roman" pitchFamily="18" charset="0"/>
                <a:cs typeface="Times New Roman" pitchFamily="18" charset="0"/>
              </a:rPr>
              <a:t>, аккуратность, </a:t>
            </a:r>
            <a:r>
              <a:rPr lang="ru-RU" sz="1800" dirty="0" smtClean="0">
                <a:latin typeface="Times New Roman" pitchFamily="18" charset="0"/>
                <a:cs typeface="Times New Roman" pitchFamily="18" charset="0"/>
              </a:rPr>
              <a:t>отзывчивость,</a:t>
            </a:r>
            <a:r>
              <a:rPr lang="ru-RU" sz="1800" dirty="0" smtClean="0">
                <a:solidFill>
                  <a:srgbClr val="000000"/>
                </a:solidFill>
                <a:latin typeface="Times New Roman" pitchFamily="18" charset="0"/>
                <a:cs typeface="Times New Roman" pitchFamily="18" charset="0"/>
              </a:rPr>
              <a:t> </a:t>
            </a:r>
            <a:r>
              <a:rPr lang="ru-RU" sz="1800" dirty="0" err="1" smtClean="0">
                <a:solidFill>
                  <a:srgbClr val="000000"/>
                </a:solidFill>
                <a:latin typeface="Times New Roman" pitchFamily="18" charset="0"/>
                <a:cs typeface="Times New Roman" pitchFamily="18" charset="0"/>
              </a:rPr>
              <a:t>сорадование</a:t>
            </a:r>
            <a:r>
              <a:rPr lang="ru-RU" sz="1800" dirty="0" smtClean="0">
                <a:solidFill>
                  <a:srgbClr val="000000"/>
                </a:solidFill>
                <a:latin typeface="Times New Roman" pitchFamily="18" charset="0"/>
                <a:cs typeface="Times New Roman" pitchFamily="18" charset="0"/>
              </a:rPr>
              <a:t>, </a:t>
            </a:r>
            <a:r>
              <a:rPr lang="ru-RU" sz="1800" dirty="0">
                <a:solidFill>
                  <a:srgbClr val="000000"/>
                </a:solidFill>
                <a:latin typeface="Times New Roman" pitchFamily="18" charset="0"/>
                <a:cs typeface="Times New Roman" pitchFamily="18" charset="0"/>
              </a:rPr>
              <a:t>любовь к ближнему;</a:t>
            </a:r>
            <a:endParaRPr lang="ru-RU" sz="1800" dirty="0" smtClean="0">
              <a:latin typeface="Times New Roman" pitchFamily="18" charset="0"/>
              <a:cs typeface="Times New Roman" pitchFamily="18" charset="0"/>
            </a:endParaRPr>
          </a:p>
          <a:p>
            <a:pPr marL="331470" indent="-285750"/>
            <a:r>
              <a:rPr lang="ru-RU" sz="1800" dirty="0" smtClean="0">
                <a:latin typeface="Times New Roman" pitchFamily="18" charset="0"/>
                <a:cs typeface="Times New Roman" pitchFamily="18" charset="0"/>
              </a:rPr>
              <a:t>ответственность </a:t>
            </a:r>
            <a:r>
              <a:rPr lang="ru-RU" sz="1800" dirty="0">
                <a:latin typeface="Times New Roman" pitchFamily="18" charset="0"/>
                <a:cs typeface="Times New Roman" pitchFamily="18" charset="0"/>
              </a:rPr>
              <a:t>за собственное поведение, образ мыслей и </a:t>
            </a:r>
            <a:r>
              <a:rPr lang="ru-RU" sz="1800" dirty="0" smtClean="0">
                <a:latin typeface="Times New Roman" pitchFamily="18" charset="0"/>
                <a:cs typeface="Times New Roman" pitchFamily="18" charset="0"/>
              </a:rPr>
              <a:t>поступков</a:t>
            </a:r>
            <a:r>
              <a:rPr lang="ru-RU" sz="1800" dirty="0">
                <a:latin typeface="Times New Roman" pitchFamily="18" charset="0"/>
                <a:cs typeface="Times New Roman" pitchFamily="18" charset="0"/>
              </a:rPr>
              <a:t>;</a:t>
            </a:r>
            <a:endParaRPr lang="ru-RU" sz="1800" dirty="0" smtClean="0">
              <a:latin typeface="Times New Roman" pitchFamily="18" charset="0"/>
              <a:cs typeface="Times New Roman" pitchFamily="18" charset="0"/>
            </a:endParaRPr>
          </a:p>
          <a:p>
            <a:pPr marL="331470" indent="-285750"/>
            <a:r>
              <a:rPr lang="ru-RU" sz="1800" dirty="0" smtClean="0">
                <a:solidFill>
                  <a:srgbClr val="000000"/>
                </a:solidFill>
                <a:latin typeface="Times New Roman" pitchFamily="18" charset="0"/>
                <a:cs typeface="Times New Roman" pitchFamily="18" charset="0"/>
              </a:rPr>
              <a:t>сформировать национальное самосознание, </a:t>
            </a:r>
            <a:r>
              <a:rPr lang="ru-RU" sz="1800" dirty="0">
                <a:solidFill>
                  <a:srgbClr val="000000"/>
                </a:solidFill>
                <a:latin typeface="Times New Roman" pitchFamily="18" charset="0"/>
                <a:cs typeface="Times New Roman" pitchFamily="18" charset="0"/>
              </a:rPr>
              <a:t>возрождение </a:t>
            </a:r>
            <a:r>
              <a:rPr lang="ru-RU" sz="1800" dirty="0" smtClean="0">
                <a:solidFill>
                  <a:srgbClr val="000000"/>
                </a:solidFill>
                <a:latin typeface="Times New Roman" pitchFamily="18" charset="0"/>
                <a:cs typeface="Times New Roman" pitchFamily="18" charset="0"/>
              </a:rPr>
              <a:t>культуры и народных традиций;</a:t>
            </a:r>
          </a:p>
          <a:p>
            <a:pPr marL="331470" indent="-285750"/>
            <a:r>
              <a:rPr lang="ru-RU" sz="1800" dirty="0" smtClean="0">
                <a:solidFill>
                  <a:srgbClr val="000000"/>
                </a:solidFill>
                <a:latin typeface="Times New Roman" pitchFamily="18" charset="0"/>
                <a:cs typeface="Times New Roman" pitchFamily="18" charset="0"/>
              </a:rPr>
              <a:t>систему </a:t>
            </a:r>
            <a:r>
              <a:rPr lang="ru-RU" sz="1800" dirty="0">
                <a:solidFill>
                  <a:srgbClr val="000000"/>
                </a:solidFill>
                <a:latin typeface="Times New Roman" pitchFamily="18" charset="0"/>
                <a:cs typeface="Times New Roman" pitchFamily="18" charset="0"/>
              </a:rPr>
              <a:t>знаний о русской национальной </a:t>
            </a:r>
            <a:r>
              <a:rPr lang="ru-RU" sz="1800" dirty="0" smtClean="0">
                <a:solidFill>
                  <a:srgbClr val="000000"/>
                </a:solidFill>
                <a:latin typeface="Times New Roman" pitchFamily="18" charset="0"/>
                <a:cs typeface="Times New Roman" pitchFamily="18" charset="0"/>
              </a:rPr>
              <a:t>культуре, русских героях, воспитывать в детях патриотизм и любовь к Родине;</a:t>
            </a:r>
            <a:endParaRPr lang="ru-RU" sz="1800" dirty="0">
              <a:solidFill>
                <a:srgbClr val="000000"/>
              </a:solidFill>
              <a:latin typeface="Times New Roman" pitchFamily="18" charset="0"/>
              <a:cs typeface="Times New Roman" pitchFamily="18" charset="0"/>
            </a:endParaRPr>
          </a:p>
          <a:p>
            <a:pPr marL="331470" indent="-285750"/>
            <a:r>
              <a:rPr lang="ru-RU" sz="1800" dirty="0" smtClean="0">
                <a:solidFill>
                  <a:srgbClr val="000000"/>
                </a:solidFill>
                <a:latin typeface="Times New Roman" pitchFamily="18" charset="0"/>
                <a:cs typeface="Times New Roman" pitchFamily="18" charset="0"/>
              </a:rPr>
              <a:t>проявлять любовь </a:t>
            </a:r>
            <a:r>
              <a:rPr lang="ru-RU" sz="1800" dirty="0">
                <a:solidFill>
                  <a:srgbClr val="000000"/>
                </a:solidFill>
                <a:latin typeface="Times New Roman" pitchFamily="18" charset="0"/>
                <a:cs typeface="Times New Roman" pitchFamily="18" charset="0"/>
              </a:rPr>
              <a:t>и </a:t>
            </a:r>
            <a:r>
              <a:rPr lang="ru-RU" sz="1800" dirty="0" smtClean="0">
                <a:solidFill>
                  <a:srgbClr val="000000"/>
                </a:solidFill>
                <a:latin typeface="Times New Roman" pitchFamily="18" charset="0"/>
                <a:cs typeface="Times New Roman" pitchFamily="18" charset="0"/>
              </a:rPr>
              <a:t>уважение </a:t>
            </a:r>
            <a:r>
              <a:rPr lang="ru-RU" sz="1800" dirty="0">
                <a:solidFill>
                  <a:srgbClr val="000000"/>
                </a:solidFill>
                <a:latin typeface="Times New Roman" pitchFamily="18" charset="0"/>
                <a:cs typeface="Times New Roman" pitchFamily="18" charset="0"/>
              </a:rPr>
              <a:t>к родителям, друзьям, родному </a:t>
            </a:r>
            <a:r>
              <a:rPr lang="ru-RU" sz="1800" dirty="0" smtClean="0">
                <a:solidFill>
                  <a:srgbClr val="000000"/>
                </a:solidFill>
                <a:latin typeface="Times New Roman" pitchFamily="18" charset="0"/>
                <a:cs typeface="Times New Roman" pitchFamily="18" charset="0"/>
              </a:rPr>
              <a:t>дому;</a:t>
            </a:r>
          </a:p>
          <a:p>
            <a:pPr marL="331470" indent="-285750"/>
            <a:r>
              <a:rPr lang="ru-RU" sz="1800" dirty="0">
                <a:solidFill>
                  <a:srgbClr val="000000"/>
                </a:solidFill>
                <a:latin typeface="Times New Roman" pitchFamily="18" charset="0"/>
                <a:cs typeface="Times New Roman" pitchFamily="18" charset="0"/>
              </a:rPr>
              <a:t>н</a:t>
            </a:r>
            <a:r>
              <a:rPr lang="ru-RU" sz="1800" dirty="0" smtClean="0">
                <a:solidFill>
                  <a:srgbClr val="000000"/>
                </a:solidFill>
                <a:latin typeface="Times New Roman" pitchFamily="18" charset="0"/>
                <a:cs typeface="Times New Roman" pitchFamily="18" charset="0"/>
              </a:rPr>
              <a:t>аучиться прощение и состраданию.</a:t>
            </a:r>
            <a:endParaRPr lang="ru-RU" sz="1800" dirty="0">
              <a:solidFill>
                <a:srgbClr val="000000"/>
              </a:solidFill>
              <a:latin typeface="Times New Roman" pitchFamily="18" charset="0"/>
              <a:cs typeface="Times New Roman" pitchFamily="18" charset="0"/>
            </a:endParaRPr>
          </a:p>
          <a:p>
            <a:pPr marL="0" indent="0">
              <a:buNone/>
            </a:pPr>
            <a:endParaRPr lang="ru-RU" sz="1800" dirty="0" smtClean="0">
              <a:latin typeface="Times New Roman" pitchFamily="18" charset="0"/>
              <a:cs typeface="Times New Roman" pitchFamily="18" charset="0"/>
            </a:endParaRPr>
          </a:p>
          <a:p>
            <a:pPr marL="0" indent="0">
              <a:buNone/>
            </a:pPr>
            <a:endParaRPr lang="ru-RU" sz="1800" dirty="0" smtClean="0">
              <a:latin typeface="Times New Roman" pitchFamily="18" charset="0"/>
              <a:cs typeface="Times New Roman" pitchFamily="18" charset="0"/>
            </a:endParaRPr>
          </a:p>
          <a:p>
            <a:pPr marL="0" indent="0">
              <a:buNone/>
            </a:pPr>
            <a:endParaRPr lang="ru-RU" sz="2000" dirty="0" smtClean="0"/>
          </a:p>
          <a:p>
            <a:pPr marL="0" indent="0">
              <a:buNone/>
            </a:pPr>
            <a:endParaRPr lang="ru-RU" sz="2000"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000"/>
          <a:stretch/>
        </p:blipFill>
        <p:spPr bwMode="auto">
          <a:xfrm>
            <a:off x="4716016" y="3607495"/>
            <a:ext cx="4023211" cy="3084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C:\Users\Администратор\Desktop\для меня\рождество\SAM_8132 — копия.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3517" r="-447" b="12359"/>
          <a:stretch/>
        </p:blipFill>
        <p:spPr bwMode="auto">
          <a:xfrm>
            <a:off x="395536" y="3625733"/>
            <a:ext cx="3960439" cy="28469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4228143" y="6253714"/>
            <a:ext cx="720079" cy="4380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a:t>8</a:t>
            </a:r>
          </a:p>
        </p:txBody>
      </p:sp>
    </p:spTree>
    <p:extLst>
      <p:ext uri="{BB962C8B-B14F-4D97-AF65-F5344CB8AC3E}">
        <p14:creationId xmlns:p14="http://schemas.microsoft.com/office/powerpoint/2010/main" val="92611246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12814</TotalTime>
  <Words>491</Words>
  <Application>Microsoft Office PowerPoint</Application>
  <PresentationFormat>Экран (4:3)</PresentationFormat>
  <Paragraphs>102</Paragraphs>
  <Slides>36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36</vt:i4>
      </vt:variant>
    </vt:vector>
  </HeadingPairs>
  <TitlesOfParts>
    <vt:vector size="37" baseType="lpstr">
      <vt:lpstr>NewsPrint</vt:lpstr>
      <vt:lpstr>  «ДЕЛАЕМ ОДНО БЛАГОЕ ДЕЛО»  </vt:lpstr>
      <vt:lpstr>Презентация PowerPoint</vt:lpstr>
      <vt:lpstr>Презентация PowerPoint</vt:lpstr>
      <vt:lpstr>Презентация PowerPoint</vt:lpstr>
      <vt:lpstr>Презентация PowerPoint</vt:lpstr>
      <vt:lpstr> </vt:lpstr>
      <vt:lpstr>Презентация PowerPoint</vt:lpstr>
      <vt:lpstr>Презентация PowerPoint</vt:lpstr>
      <vt:lpstr>Задачи:</vt:lpstr>
      <vt:lpstr>В процессе работы  выделены несколько направлений: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КОНЦЕРТ  ДЛЯ РОДИТЕЛЕЙ</vt:lpstr>
      <vt:lpstr>Взаимодействие с православной церковью </vt:lpstr>
      <vt:lpstr>Презентация PowerPoint</vt:lpstr>
      <vt:lpstr>Презентация PowerPoint</vt:lpstr>
      <vt:lpstr>Презентация PowerPoint</vt:lpstr>
      <vt:lpstr>Презентация PowerPoint</vt:lpstr>
      <vt:lpstr>Презентация PowerPoint</vt:lpstr>
      <vt:lpstr>Задача нашего служения состоит в том, чтобы опираясь на христианские ценности, на правильную нравственную основу жизни воспитывать в детях добрые качества, сформировать у них правильные нравственные ориентиры, научить их противиться злу.  </vt:lpstr>
      <vt:lpstr>Презентация PowerPoint</vt:lpstr>
      <vt:lpstr>Создание предметно-развивающей среды </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WareZ Provider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www.PHILka.RU</dc:creator>
  <cp:lastModifiedBy>Admin</cp:lastModifiedBy>
  <cp:revision>507</cp:revision>
  <dcterms:created xsi:type="dcterms:W3CDTF">2013-01-08T11:47:01Z</dcterms:created>
  <dcterms:modified xsi:type="dcterms:W3CDTF">2018-08-29T02:20:17Z</dcterms:modified>
</cp:coreProperties>
</file>