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notesMasterIdLst>
    <p:notesMasterId r:id="rId35"/>
  </p:notesMasterIdLst>
  <p:sldIdLst>
    <p:sldId id="260" r:id="rId2"/>
    <p:sldId id="273" r:id="rId3"/>
    <p:sldId id="274" r:id="rId4"/>
    <p:sldId id="354" r:id="rId5"/>
    <p:sldId id="275" r:id="rId6"/>
    <p:sldId id="305" r:id="rId7"/>
    <p:sldId id="355" r:id="rId8"/>
    <p:sldId id="313" r:id="rId9"/>
    <p:sldId id="356" r:id="rId10"/>
    <p:sldId id="357" r:id="rId11"/>
    <p:sldId id="358" r:id="rId12"/>
    <p:sldId id="359" r:id="rId13"/>
    <p:sldId id="330"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9" r:id="rId29"/>
    <p:sldId id="376" r:id="rId30"/>
    <p:sldId id="377" r:id="rId31"/>
    <p:sldId id="378" r:id="rId32"/>
    <p:sldId id="374" r:id="rId33"/>
    <p:sldId id="375" r:id="rId34"/>
  </p:sldIdLst>
  <p:sldSz cx="9144000" cy="6858000" type="screen4x3"/>
  <p:notesSz cx="6858000" cy="9947275"/>
  <p:embeddedFontLst>
    <p:embeddedFont>
      <p:font typeface="Calibri" pitchFamily="34" charset="0"/>
      <p:regular r:id="rId36"/>
      <p:bold r:id="rId37"/>
      <p:italic r:id="rId38"/>
      <p:boldItalic r:id="rId39"/>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56A1C"/>
    <a:srgbClr val="DEA900"/>
    <a:srgbClr val="6CA62C"/>
    <a:srgbClr val="E4931C"/>
    <a:srgbClr val="FFE89F"/>
    <a:srgbClr val="008080"/>
    <a:srgbClr val="27704F"/>
    <a:srgbClr val="69A12B"/>
    <a:srgbClr val="50C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907" autoAdjust="0"/>
  </p:normalViewPr>
  <p:slideViewPr>
    <p:cSldViewPr>
      <p:cViewPr>
        <p:scale>
          <a:sx n="90" d="100"/>
          <a:sy n="90" d="100"/>
        </p:scale>
        <p:origin x="-1069" y="-11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A5BDAF6D-1F4E-489F-8DDB-781381D204A2}" type="datetimeFigureOut">
              <a:rPr lang="ru-RU" smtClean="0"/>
              <a:t>30.10.2023</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400"/>
            <a:ext cx="5486400" cy="44767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800"/>
            <a:ext cx="29718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800"/>
            <a:ext cx="2971800" cy="496888"/>
          </a:xfrm>
          <a:prstGeom prst="rect">
            <a:avLst/>
          </a:prstGeom>
        </p:spPr>
        <p:txBody>
          <a:bodyPr vert="horz" lIns="91440" tIns="45720" rIns="91440" bIns="45720" rtlCol="0" anchor="b"/>
          <a:lstStyle>
            <a:lvl1pPr algn="r">
              <a:defRPr sz="1200"/>
            </a:lvl1pPr>
          </a:lstStyle>
          <a:p>
            <a:fld id="{6A2DA6A1-01F7-4BC7-8E04-9BD8FE326906}" type="slidenum">
              <a:rPr lang="ru-RU" smtClean="0"/>
              <a:t>‹#›</a:t>
            </a:fld>
            <a:endParaRPr lang="ru-RU"/>
          </a:p>
        </p:txBody>
      </p:sp>
    </p:spTree>
    <p:extLst>
      <p:ext uri="{BB962C8B-B14F-4D97-AF65-F5344CB8AC3E}">
        <p14:creationId xmlns:p14="http://schemas.microsoft.com/office/powerpoint/2010/main" val="388562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2DA6A1-01F7-4BC7-8E04-9BD8FE326906}" type="slidenum">
              <a:rPr lang="ru-RU" smtClean="0"/>
              <a:t>4</a:t>
            </a:fld>
            <a:endParaRPr lang="ru-RU"/>
          </a:p>
        </p:txBody>
      </p:sp>
    </p:spTree>
    <p:extLst>
      <p:ext uri="{BB962C8B-B14F-4D97-AF65-F5344CB8AC3E}">
        <p14:creationId xmlns:p14="http://schemas.microsoft.com/office/powerpoint/2010/main" val="1858385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9EA744C-FE01-496A-A041-ED93458D1002}" type="datetimeFigureOut">
              <a:rPr lang="ru-RU" smtClean="0"/>
              <a:pPr/>
              <a:t>30.10.2023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0DD4E80-607C-4832-AF51-75727074878D}" type="slidenum">
              <a:rPr lang="ru-RU" smtClean="0"/>
              <a:pPr/>
              <a:t>‹#›</a:t>
            </a:fld>
            <a:endParaRPr lang="ru-RU" dirty="0"/>
          </a:p>
        </p:txBody>
      </p:sp>
    </p:spTree>
    <p:extLst>
      <p:ext uri="{BB962C8B-B14F-4D97-AF65-F5344CB8AC3E}">
        <p14:creationId xmlns:p14="http://schemas.microsoft.com/office/powerpoint/2010/main" val="368075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EA744C-FE01-496A-A041-ED93458D1002}" type="datetimeFigureOut">
              <a:rPr lang="ru-RU" smtClean="0"/>
              <a:pPr/>
              <a:t>30.10.2023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0DD4E80-607C-4832-AF51-75727074878D}" type="slidenum">
              <a:rPr lang="ru-RU" smtClean="0"/>
              <a:pPr/>
              <a:t>‹#›</a:t>
            </a:fld>
            <a:endParaRPr lang="ru-RU" dirty="0"/>
          </a:p>
        </p:txBody>
      </p:sp>
    </p:spTree>
    <p:extLst>
      <p:ext uri="{BB962C8B-B14F-4D97-AF65-F5344CB8AC3E}">
        <p14:creationId xmlns:p14="http://schemas.microsoft.com/office/powerpoint/2010/main" val="318834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EA744C-FE01-496A-A041-ED93458D1002}" type="datetimeFigureOut">
              <a:rPr lang="ru-RU" smtClean="0"/>
              <a:pPr/>
              <a:t>30.10.2023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0DD4E80-607C-4832-AF51-75727074878D}" type="slidenum">
              <a:rPr lang="ru-RU" smtClean="0"/>
              <a:pPr/>
              <a:t>‹#›</a:t>
            </a:fld>
            <a:endParaRPr lang="ru-RU" dirty="0"/>
          </a:p>
        </p:txBody>
      </p:sp>
    </p:spTree>
    <p:extLst>
      <p:ext uri="{BB962C8B-B14F-4D97-AF65-F5344CB8AC3E}">
        <p14:creationId xmlns:p14="http://schemas.microsoft.com/office/powerpoint/2010/main" val="1267745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EA744C-FE01-496A-A041-ED93458D1002}" type="datetimeFigureOut">
              <a:rPr lang="ru-RU" smtClean="0"/>
              <a:pPr/>
              <a:t>30.10.2023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30DD4E80-607C-4832-AF51-75727074878D}" type="slidenum">
              <a:rPr lang="ru-RU" smtClean="0"/>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EA744C-FE01-496A-A041-ED93458D1002}" type="datetimeFigureOut">
              <a:rPr lang="ru-RU" smtClean="0"/>
              <a:pPr/>
              <a:t>30.10.2023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30DD4E80-607C-4832-AF51-75727074878D}"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EA744C-FE01-496A-A041-ED93458D1002}" type="datetimeFigureOut">
              <a:rPr lang="ru-RU" smtClean="0"/>
              <a:pPr/>
              <a:t>30.10.2023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0DD4E80-607C-4832-AF51-75727074878D}" type="slidenum">
              <a:rPr lang="ru-RU" smtClean="0"/>
              <a:pPr/>
              <a:t>‹#›</a:t>
            </a:fld>
            <a:endParaRPr lang="ru-RU" dirty="0"/>
          </a:p>
        </p:txBody>
      </p:sp>
    </p:spTree>
    <p:extLst>
      <p:ext uri="{BB962C8B-B14F-4D97-AF65-F5344CB8AC3E}">
        <p14:creationId xmlns:p14="http://schemas.microsoft.com/office/powerpoint/2010/main" val="427298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9EA744C-FE01-496A-A041-ED93458D1002}" type="datetimeFigureOut">
              <a:rPr lang="ru-RU" smtClean="0"/>
              <a:pPr/>
              <a:t>30.10.2023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0DD4E80-607C-4832-AF51-75727074878D}" type="slidenum">
              <a:rPr lang="ru-RU" smtClean="0"/>
              <a:pPr/>
              <a:t>‹#›</a:t>
            </a:fld>
            <a:endParaRPr lang="ru-RU" dirty="0"/>
          </a:p>
        </p:txBody>
      </p:sp>
    </p:spTree>
    <p:extLst>
      <p:ext uri="{BB962C8B-B14F-4D97-AF65-F5344CB8AC3E}">
        <p14:creationId xmlns:p14="http://schemas.microsoft.com/office/powerpoint/2010/main" val="335698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9EA744C-FE01-496A-A041-ED93458D1002}" type="datetimeFigureOut">
              <a:rPr lang="ru-RU" smtClean="0"/>
              <a:pPr/>
              <a:t>30.10.2023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0DD4E80-607C-4832-AF51-75727074878D}" type="slidenum">
              <a:rPr lang="ru-RU" smtClean="0"/>
              <a:pPr/>
              <a:t>‹#›</a:t>
            </a:fld>
            <a:endParaRPr lang="ru-RU" dirty="0"/>
          </a:p>
        </p:txBody>
      </p:sp>
    </p:spTree>
    <p:extLst>
      <p:ext uri="{BB962C8B-B14F-4D97-AF65-F5344CB8AC3E}">
        <p14:creationId xmlns:p14="http://schemas.microsoft.com/office/powerpoint/2010/main" val="203175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9EA744C-FE01-496A-A041-ED93458D1002}" type="datetimeFigureOut">
              <a:rPr lang="ru-RU" smtClean="0"/>
              <a:pPr/>
              <a:t>30.10.2023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30DD4E80-607C-4832-AF51-75727074878D}" type="slidenum">
              <a:rPr lang="ru-RU" smtClean="0"/>
              <a:pPr/>
              <a:t>‹#›</a:t>
            </a:fld>
            <a:endParaRPr lang="ru-RU" dirty="0"/>
          </a:p>
        </p:txBody>
      </p:sp>
    </p:spTree>
    <p:extLst>
      <p:ext uri="{BB962C8B-B14F-4D97-AF65-F5344CB8AC3E}">
        <p14:creationId xmlns:p14="http://schemas.microsoft.com/office/powerpoint/2010/main" val="157376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EA744C-FE01-496A-A041-ED93458D1002}" type="datetimeFigureOut">
              <a:rPr lang="ru-RU" smtClean="0"/>
              <a:pPr/>
              <a:t>30.10.2023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30DD4E80-607C-4832-AF51-75727074878D}" type="slidenum">
              <a:rPr lang="ru-RU" smtClean="0"/>
              <a:pPr/>
              <a:t>‹#›</a:t>
            </a:fld>
            <a:endParaRPr lang="ru-RU" dirty="0"/>
          </a:p>
        </p:txBody>
      </p:sp>
    </p:spTree>
    <p:extLst>
      <p:ext uri="{BB962C8B-B14F-4D97-AF65-F5344CB8AC3E}">
        <p14:creationId xmlns:p14="http://schemas.microsoft.com/office/powerpoint/2010/main" val="3914031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EA744C-FE01-496A-A041-ED93458D1002}" type="datetimeFigureOut">
              <a:rPr lang="ru-RU" smtClean="0"/>
              <a:pPr/>
              <a:t>30.10.2023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30DD4E80-607C-4832-AF51-75727074878D}" type="slidenum">
              <a:rPr lang="ru-RU" smtClean="0"/>
              <a:pPr/>
              <a:t>‹#›</a:t>
            </a:fld>
            <a:endParaRPr lang="ru-RU" dirty="0"/>
          </a:p>
        </p:txBody>
      </p:sp>
    </p:spTree>
    <p:extLst>
      <p:ext uri="{BB962C8B-B14F-4D97-AF65-F5344CB8AC3E}">
        <p14:creationId xmlns:p14="http://schemas.microsoft.com/office/powerpoint/2010/main" val="2461521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EA744C-FE01-496A-A041-ED93458D1002}" type="datetimeFigureOut">
              <a:rPr lang="ru-RU" smtClean="0"/>
              <a:pPr/>
              <a:t>30.10.2023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0DD4E80-607C-4832-AF51-75727074878D}" type="slidenum">
              <a:rPr lang="ru-RU" smtClean="0"/>
              <a:pPr/>
              <a:t>‹#›</a:t>
            </a:fld>
            <a:endParaRPr lang="ru-RU" dirty="0"/>
          </a:p>
        </p:txBody>
      </p:sp>
    </p:spTree>
    <p:extLst>
      <p:ext uri="{BB962C8B-B14F-4D97-AF65-F5344CB8AC3E}">
        <p14:creationId xmlns:p14="http://schemas.microsoft.com/office/powerpoint/2010/main" val="2810850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EA744C-FE01-496A-A041-ED93458D1002}" type="datetimeFigureOut">
              <a:rPr lang="ru-RU" smtClean="0"/>
              <a:pPr/>
              <a:t>30.10.2023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0DD4E80-607C-4832-AF51-75727074878D}" type="slidenum">
              <a:rPr lang="ru-RU" smtClean="0"/>
              <a:pPr/>
              <a:t>‹#›</a:t>
            </a:fld>
            <a:endParaRPr lang="ru-RU" dirty="0"/>
          </a:p>
        </p:txBody>
      </p:sp>
    </p:spTree>
    <p:extLst>
      <p:ext uri="{BB962C8B-B14F-4D97-AF65-F5344CB8AC3E}">
        <p14:creationId xmlns:p14="http://schemas.microsoft.com/office/powerpoint/2010/main" val="127227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A744C-FE01-496A-A041-ED93458D1002}" type="datetimeFigureOut">
              <a:rPr lang="ru-RU" smtClean="0"/>
              <a:pPr/>
              <a:t>30.10.2023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D4E80-607C-4832-AF51-75727074878D}" type="slidenum">
              <a:rPr lang="ru-RU" smtClean="0"/>
              <a:pPr/>
              <a:t>‹#›</a:t>
            </a:fld>
            <a:endParaRPr lang="ru-RU" dirty="0"/>
          </a:p>
        </p:txBody>
      </p:sp>
    </p:spTree>
    <p:extLst>
      <p:ext uri="{BB962C8B-B14F-4D97-AF65-F5344CB8AC3E}">
        <p14:creationId xmlns:p14="http://schemas.microsoft.com/office/powerpoint/2010/main" val="31535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043608" y="1124744"/>
            <a:ext cx="4824536" cy="4666456"/>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ru-RU" sz="2400" b="1" i="0" u="none" strike="noStrike" kern="1200" normalizeH="0" baseline="0" noProof="0" dirty="0">
              <a:ln w="11430"/>
              <a:uLnTx/>
              <a:uFillTx/>
              <a:ea typeface="+mj-ea"/>
              <a:cs typeface="+mj-cs"/>
            </a:endParaRPr>
          </a:p>
        </p:txBody>
      </p:sp>
      <p:sp>
        <p:nvSpPr>
          <p:cNvPr id="5" name="Подзаголовок 2"/>
          <p:cNvSpPr>
            <a:spLocks noGrp="1"/>
          </p:cNvSpPr>
          <p:nvPr>
            <p:ph type="subTitle" idx="1"/>
          </p:nvPr>
        </p:nvSpPr>
        <p:spPr>
          <a:xfrm>
            <a:off x="1403648" y="4572000"/>
            <a:ext cx="3816424" cy="822354"/>
          </a:xfrm>
          <a:prstGeom prst="roundRect">
            <a:avLst>
              <a:gd name="adj" fmla="val 1782"/>
            </a:avLst>
          </a:prstGeom>
          <a:noFill/>
        </p:spPr>
        <p:txBody>
          <a:bodyPr>
            <a:noAutofit/>
          </a:bodyPr>
          <a:lstStyle/>
          <a:p>
            <a:pPr>
              <a:spcBef>
                <a:spcPts val="0"/>
              </a:spcBef>
              <a:buNone/>
            </a:pPr>
            <a:r>
              <a:rPr lang="ru-RU" sz="2000" b="1" i="1" dirty="0" smtClean="0">
                <a:solidFill>
                  <a:schemeClr val="tx1"/>
                </a:solidFill>
                <a:latin typeface="Times New Roman" pitchFamily="18" charset="0"/>
                <a:cs typeface="Times New Roman" pitchFamily="18" charset="0"/>
              </a:rPr>
              <a:t>Мелькова С.М.</a:t>
            </a:r>
          </a:p>
        </p:txBody>
      </p:sp>
      <p:sp>
        <p:nvSpPr>
          <p:cNvPr id="6" name="Прямоугольник 5"/>
          <p:cNvSpPr/>
          <p:nvPr/>
        </p:nvSpPr>
        <p:spPr>
          <a:xfrm>
            <a:off x="1219200" y="1295400"/>
            <a:ext cx="3979863" cy="2308324"/>
          </a:xfrm>
          <a:prstGeom prst="rect">
            <a:avLst/>
          </a:prstGeom>
        </p:spPr>
        <p:txBody>
          <a:bodyPr wrap="square">
            <a:spAutoFit/>
          </a:bodyPr>
          <a:lstStyle/>
          <a:p>
            <a:pPr lvl="0" algn="ctr">
              <a:lnSpc>
                <a:spcPct val="80000"/>
              </a:lnSpc>
              <a:spcBef>
                <a:spcPct val="0"/>
              </a:spcBef>
              <a:defRPr/>
            </a:pPr>
            <a:r>
              <a:rPr lang="ru-RU" sz="3600" b="1" dirty="0">
                <a:ln w="11430"/>
                <a:solidFill>
                  <a:prstClr val="black"/>
                </a:solidFill>
              </a:rPr>
              <a:t>Анализ итоговой аттестации по </a:t>
            </a:r>
            <a:r>
              <a:rPr lang="ru-RU" sz="3600" b="1" dirty="0" smtClean="0">
                <a:ln w="11430"/>
                <a:solidFill>
                  <a:prstClr val="black"/>
                </a:solidFill>
              </a:rPr>
              <a:t>биологии</a:t>
            </a:r>
          </a:p>
          <a:p>
            <a:pPr lvl="0" algn="ctr">
              <a:lnSpc>
                <a:spcPct val="80000"/>
              </a:lnSpc>
              <a:spcBef>
                <a:spcPct val="0"/>
              </a:spcBef>
              <a:defRPr/>
            </a:pPr>
            <a:r>
              <a:rPr lang="ru-RU" sz="3600" b="1" dirty="0" smtClean="0">
                <a:ln w="11430"/>
                <a:solidFill>
                  <a:prstClr val="black"/>
                </a:solidFill>
              </a:rPr>
              <a:t>2018-2023 учебный </a:t>
            </a:r>
            <a:r>
              <a:rPr lang="ru-RU" sz="3600" b="1" dirty="0">
                <a:ln w="11430"/>
                <a:solidFill>
                  <a:prstClr val="black"/>
                </a:solidFill>
              </a:rPr>
              <a:t>год</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486400"/>
            <a:ext cx="5791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610600" cy="558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214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1"/>
            <a:ext cx="8426389" cy="552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75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599"/>
            <a:ext cx="8382000" cy="601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52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533400"/>
            <a:ext cx="8229600" cy="5592763"/>
          </a:xfrm>
        </p:spPr>
        <p:txBody>
          <a:bodyPr>
            <a:normAutofit fontScale="55000" lnSpcReduction="20000"/>
          </a:bodyPr>
          <a:lstStyle/>
          <a:p>
            <a:pPr marL="0" indent="0">
              <a:buNone/>
            </a:pPr>
            <a:r>
              <a:rPr lang="ru-RU" sz="2900" b="1" dirty="0" smtClean="0"/>
              <a:t>Задания </a:t>
            </a:r>
            <a:r>
              <a:rPr lang="ru-RU" sz="2900" b="1" dirty="0"/>
              <a:t>с наименьшими процентами выполнения, в том числе:</a:t>
            </a:r>
          </a:p>
          <a:p>
            <a:pPr marL="0" indent="0">
              <a:buNone/>
            </a:pPr>
            <a:r>
              <a:rPr lang="ru-RU" sz="2900" b="1" dirty="0"/>
              <a:t>задания базового уровня (с процентом выполнения ниже 50):</a:t>
            </a:r>
          </a:p>
          <a:p>
            <a:pPr marL="0" indent="0">
              <a:buNone/>
            </a:pPr>
            <a:r>
              <a:rPr lang="ru-RU" sz="3600" dirty="0" smtClean="0"/>
              <a:t> </a:t>
            </a:r>
            <a:r>
              <a:rPr lang="ru-RU" sz="3600" dirty="0"/>
              <a:t>7. Организм как биологическая система. Селекция. Биотехнология. Множественный выбор.</a:t>
            </a:r>
          </a:p>
          <a:p>
            <a:pPr marL="0" indent="0">
              <a:buNone/>
            </a:pPr>
            <a:r>
              <a:rPr lang="ru-RU" sz="3600" dirty="0"/>
              <a:t>11. Многообразие организмов. Бактерии, Грибы, Растения, Животные, Вирусы. Множественный выбор.</a:t>
            </a:r>
          </a:p>
          <a:p>
            <a:pPr marL="0" indent="0">
              <a:buNone/>
            </a:pPr>
            <a:r>
              <a:rPr lang="ru-RU" sz="3600" dirty="0"/>
              <a:t>15. Организм человека. Гигиена человека. Множественный выбор (с рисунком и без рисунка).</a:t>
            </a:r>
          </a:p>
          <a:p>
            <a:pPr marL="0" indent="0">
              <a:buNone/>
            </a:pPr>
            <a:r>
              <a:rPr lang="ru-RU" sz="3600" dirty="0"/>
              <a:t>17. Эволюция живой природы. Множественный выбор (работа с текстом).</a:t>
            </a:r>
          </a:p>
          <a:p>
            <a:pPr marL="0" indent="0">
              <a:buNone/>
            </a:pPr>
            <a:r>
              <a:rPr lang="ru-RU" sz="3600" dirty="0"/>
              <a:t>18. Эволюция живой природы. Происхождение человека. Множественный выбор (без рисунка).</a:t>
            </a:r>
          </a:p>
          <a:p>
            <a:pPr marL="0" indent="0">
              <a:buNone/>
            </a:pPr>
            <a:r>
              <a:rPr lang="ru-RU" sz="3600" b="1" dirty="0"/>
              <a:t>задания повышенного и высокого уровня с процентом выполнения ниже 25%, т.к. заданий с решаемостью ниже 15% нет.:</a:t>
            </a:r>
          </a:p>
          <a:p>
            <a:pPr marL="0" indent="0">
              <a:buNone/>
            </a:pPr>
            <a:r>
              <a:rPr lang="ru-RU" sz="3600" dirty="0"/>
              <a:t>24. Применение биологических знаний в практических ситуациях, анализ экспериментальных данных (выводы по результатам эксперимента и прогнозы).</a:t>
            </a:r>
          </a:p>
          <a:p>
            <a:pPr marL="0" indent="0">
              <a:buNone/>
            </a:pPr>
            <a:r>
              <a:rPr lang="ru-RU" sz="3600" dirty="0"/>
              <a:t>25. Задание с изображением биологического объекта.</a:t>
            </a:r>
          </a:p>
          <a:p>
            <a:pPr marL="0" indent="0">
              <a:buNone/>
            </a:pPr>
            <a:r>
              <a:rPr lang="ru-RU" sz="3600" dirty="0"/>
              <a:t>26. Обобщение и применение знаний о человеке и многообразии организмов</a:t>
            </a:r>
            <a:r>
              <a:rPr lang="ru-RU" sz="3600" dirty="0" smtClean="0"/>
              <a:t>.</a:t>
            </a:r>
            <a:endParaRPr lang="ru-RU" sz="3600" dirty="0"/>
          </a:p>
        </p:txBody>
      </p:sp>
    </p:spTree>
    <p:extLst>
      <p:ext uri="{BB962C8B-B14F-4D97-AF65-F5344CB8AC3E}">
        <p14:creationId xmlns:p14="http://schemas.microsoft.com/office/powerpoint/2010/main" val="3186087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sz="2000" b="1" dirty="0"/>
              <a:t>С </a:t>
            </a:r>
            <a:r>
              <a:rPr lang="ru-RU" sz="2000" b="1" dirty="0" smtClean="0"/>
              <a:t>заданиями базового </a:t>
            </a:r>
            <a:r>
              <a:rPr lang="ru-RU" sz="2000" b="1" dirty="0"/>
              <a:t>уровня сложности полностью </a:t>
            </a:r>
            <a:r>
              <a:rPr lang="ru-RU" sz="2000" b="1" dirty="0" smtClean="0"/>
              <a:t>справились- 53,8 </a:t>
            </a:r>
            <a:r>
              <a:rPr lang="ru-RU" sz="2000" b="1" dirty="0"/>
              <a:t>с заданиями повышенного уровня полностью справились </a:t>
            </a:r>
            <a:r>
              <a:rPr lang="ru-RU" sz="2000" b="1" dirty="0" smtClean="0"/>
              <a:t>-38,7</a:t>
            </a:r>
            <a:r>
              <a:rPr lang="ru-RU" sz="2000" b="1" dirty="0"/>
              <a:t>% .</a:t>
            </a:r>
            <a:r>
              <a:rPr lang="ru-RU" sz="2000" b="1" dirty="0" smtClean="0"/>
              <a:t> </a:t>
            </a:r>
            <a:r>
              <a:rPr lang="ru-RU" sz="2000" b="1" dirty="0"/>
              <a:t>С заданиями высокого уровня полностью </a:t>
            </a:r>
            <a:r>
              <a:rPr lang="ru-RU" sz="2000" b="1" dirty="0" smtClean="0"/>
              <a:t>справились- </a:t>
            </a:r>
            <a:r>
              <a:rPr lang="ru-RU" sz="2000" b="1" dirty="0"/>
              <a:t>9,9% </a:t>
            </a:r>
            <a:r>
              <a:rPr lang="ru-RU" sz="2000" dirty="0"/>
              <a:t>.</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743200"/>
            <a:ext cx="6553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236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81000"/>
            <a:ext cx="8229600" cy="1143000"/>
          </a:xfrm>
        </p:spPr>
        <p:txBody>
          <a:bodyPr>
            <a:normAutofit/>
          </a:bodyPr>
          <a:lstStyle/>
          <a:p>
            <a:r>
              <a:rPr lang="ru-RU" sz="2000" b="1" dirty="0"/>
              <a:t>Характеристика зданий, анализ возможных причин получения выявленных типичных ошибочных ответов и путей их устранения в ходе обучения школьников предмету</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229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57200" y="4114800"/>
            <a:ext cx="8229600" cy="1754326"/>
          </a:xfrm>
          <a:prstGeom prst="rect">
            <a:avLst/>
          </a:prstGeom>
        </p:spPr>
        <p:txBody>
          <a:bodyPr wrap="square">
            <a:spAutoFit/>
          </a:bodyPr>
          <a:lstStyle/>
          <a:p>
            <a:r>
              <a:rPr lang="ru-RU" dirty="0">
                <a:solidFill>
                  <a:srgbClr val="FF0000"/>
                </a:solidFill>
              </a:rPr>
              <a:t>Среди веера ответов участников экзамена обращает на себя внимание то, что часть ответов дана верно, но с орфографической ошибкой – «</a:t>
            </a:r>
            <a:r>
              <a:rPr lang="ru-RU" dirty="0" err="1">
                <a:solidFill>
                  <a:srgbClr val="FF0000"/>
                </a:solidFill>
              </a:rPr>
              <a:t>кланирование</a:t>
            </a:r>
            <a:r>
              <a:rPr lang="ru-RU" dirty="0">
                <a:solidFill>
                  <a:srgbClr val="FF0000"/>
                </a:solidFill>
              </a:rPr>
              <a:t>». Таким образом, процент правильных ответов можно считать равным 44,4%. Для профилактики возникновения таких ситуаций надо обратить внимание обучающихся на правильность написания биологических терминов, возможно использование такого вида работы, как биологический диктант.</a:t>
            </a:r>
          </a:p>
        </p:txBody>
      </p:sp>
    </p:spTree>
    <p:extLst>
      <p:ext uri="{BB962C8B-B14F-4D97-AF65-F5344CB8AC3E}">
        <p14:creationId xmlns:p14="http://schemas.microsoft.com/office/powerpoint/2010/main" val="138607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0"/>
            <a:ext cx="7086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57200" y="4114799"/>
            <a:ext cx="7848600" cy="1754326"/>
          </a:xfrm>
          <a:prstGeom prst="rect">
            <a:avLst/>
          </a:prstGeom>
        </p:spPr>
        <p:txBody>
          <a:bodyPr wrap="square">
            <a:spAutoFit/>
          </a:bodyPr>
          <a:lstStyle/>
          <a:p>
            <a:r>
              <a:rPr lang="ru-RU" dirty="0">
                <a:solidFill>
                  <a:srgbClr val="FF0000"/>
                </a:solidFill>
                <a:latin typeface="Times New Roman"/>
              </a:rPr>
              <a:t>Полностью справились с заданием только 28,1% участников экзамена, что не может считаться удовлетворительным уровнем подготовки, так как данная тема хорошо представлена в учебниках, в том числе и базового уровня, схема, представленная в задании, является широко известной и подробно изучается в 10 классе. В задании №28 второй части КИМ также часто нужны знания именно этой темы. </a:t>
            </a:r>
            <a:endParaRPr lang="ru-RU" dirty="0">
              <a:solidFill>
                <a:srgbClr val="FF0000"/>
              </a:solidFill>
            </a:endParaRPr>
          </a:p>
        </p:txBody>
      </p:sp>
    </p:spTree>
    <p:extLst>
      <p:ext uri="{BB962C8B-B14F-4D97-AF65-F5344CB8AC3E}">
        <p14:creationId xmlns:p14="http://schemas.microsoft.com/office/powerpoint/2010/main" val="599195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229600" cy="294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762000" y="3657600"/>
            <a:ext cx="8077200" cy="1754326"/>
          </a:xfrm>
          <a:prstGeom prst="rect">
            <a:avLst/>
          </a:prstGeom>
        </p:spPr>
        <p:txBody>
          <a:bodyPr wrap="square">
            <a:spAutoFit/>
          </a:bodyPr>
          <a:lstStyle/>
          <a:p>
            <a:r>
              <a:rPr lang="ru-RU" dirty="0" smtClean="0"/>
              <a:t> </a:t>
            </a:r>
            <a:r>
              <a:rPr lang="ru-RU" dirty="0" smtClean="0">
                <a:solidFill>
                  <a:srgbClr val="FF0000"/>
                </a:solidFill>
              </a:rPr>
              <a:t>В данном </a:t>
            </a:r>
            <a:r>
              <a:rPr lang="ru-RU" dirty="0">
                <a:solidFill>
                  <a:srgbClr val="FF0000"/>
                </a:solidFill>
              </a:rPr>
              <a:t>задание проверяются знания не только одной теме «Биосинтез белков», но и других взаимосвязанных тем общей биологии. В задании №28 второй части КИМ также часто нужны знания данной тематики. Учителям необходимо обратить особое внимание на изучение данной темы, при этом широко использовать возможности визуального представления материала с помощью обучающих видеофильмов</a:t>
            </a:r>
          </a:p>
        </p:txBody>
      </p:sp>
    </p:spTree>
    <p:extLst>
      <p:ext uri="{BB962C8B-B14F-4D97-AF65-F5344CB8AC3E}">
        <p14:creationId xmlns:p14="http://schemas.microsoft.com/office/powerpoint/2010/main" val="1106840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5252405" cy="3017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533400"/>
            <a:ext cx="3657600" cy="143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85800" y="4038600"/>
            <a:ext cx="7772400" cy="2031325"/>
          </a:xfrm>
          <a:prstGeom prst="rect">
            <a:avLst/>
          </a:prstGeom>
        </p:spPr>
        <p:txBody>
          <a:bodyPr wrap="square">
            <a:spAutoFit/>
          </a:bodyPr>
          <a:lstStyle/>
          <a:p>
            <a:r>
              <a:rPr lang="ru-RU" dirty="0">
                <a:solidFill>
                  <a:srgbClr val="FF0000"/>
                </a:solidFill>
              </a:rPr>
              <a:t>Задание направлено на выявление и характеристику существенных признаков биологических объектов, в данном случае – строения кровеносных систем животных разных систематических таксонов: 1 – тип Кольчатые черви, класс Малощетинковые черви, 2 – тип Моллюски, класс Брюхоногие моллюски, 3 – тип Хордовые, надкласс Рыбы. Данные вопросы рассматриваются в ходе изучения зоологии в 7 классе, соответственно, требуют дополнительного повторения при подготовке к ЕГЭ.</a:t>
            </a:r>
          </a:p>
        </p:txBody>
      </p:sp>
    </p:spTree>
    <p:extLst>
      <p:ext uri="{BB962C8B-B14F-4D97-AF65-F5344CB8AC3E}">
        <p14:creationId xmlns:p14="http://schemas.microsoft.com/office/powerpoint/2010/main" val="513567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458200"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09600" y="3352800"/>
            <a:ext cx="8001000" cy="954107"/>
          </a:xfrm>
          <a:prstGeom prst="rect">
            <a:avLst/>
          </a:prstGeom>
        </p:spPr>
        <p:txBody>
          <a:bodyPr wrap="square">
            <a:spAutoFit/>
          </a:bodyPr>
          <a:lstStyle/>
          <a:p>
            <a:r>
              <a:rPr lang="ru-RU" sz="1400" dirty="0"/>
              <a:t>Задание №11 направлено на выявление и характеристику существенных признаков биологических объектов, в данном случае – одноклеточных и многоклеточных водорослей, относящихся к отделам Зеленых и Бурых водорослей. Задание проверяет не только знание ботаники, которую ученики изучают в 6 классе, но и знание основ экологии.</a:t>
            </a:r>
          </a:p>
        </p:txBody>
      </p:sp>
      <p:sp>
        <p:nvSpPr>
          <p:cNvPr id="5" name="Прямоугольник 4"/>
          <p:cNvSpPr/>
          <p:nvPr/>
        </p:nvSpPr>
        <p:spPr>
          <a:xfrm>
            <a:off x="381000" y="4830128"/>
            <a:ext cx="8382000" cy="1384995"/>
          </a:xfrm>
          <a:prstGeom prst="rect">
            <a:avLst/>
          </a:prstGeom>
        </p:spPr>
        <p:txBody>
          <a:bodyPr wrap="square">
            <a:spAutoFit/>
          </a:bodyPr>
          <a:lstStyle/>
          <a:p>
            <a:r>
              <a:rPr lang="ru-RU" sz="1400" dirty="0">
                <a:solidFill>
                  <a:srgbClr val="FF0000"/>
                </a:solidFill>
              </a:rPr>
              <a:t>Учитывая, что курс ботаники изучался в 6 классе, и, как правило, только 1 час в неделю, что является недостаточным для прочного усвоения знаний, при подготовке к сдаче ЕГЭ необходимо провести дополнительную работу: составить сравнительные таблицы по отделам водорослей, сравнивая их строение, физиологию, роль в жизни человека и природы, приводя название типичных представителей. Данная работа должна сопровождаться фото- или видеорядом, так как большую часть информации мы получаем с помощью зрительного анализатора.</a:t>
            </a:r>
          </a:p>
        </p:txBody>
      </p:sp>
    </p:spTree>
    <p:extLst>
      <p:ext uri="{BB962C8B-B14F-4D97-AF65-F5344CB8AC3E}">
        <p14:creationId xmlns:p14="http://schemas.microsoft.com/office/powerpoint/2010/main" val="651668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latin typeface="+mn-lt"/>
              </a:rPr>
              <a:t>Результаты по РОССИИ</a:t>
            </a:r>
            <a:br>
              <a:rPr lang="ru-RU" sz="3600" b="1" dirty="0" smtClean="0">
                <a:latin typeface="+mn-lt"/>
              </a:rPr>
            </a:br>
            <a:r>
              <a:rPr lang="ru-RU" sz="3600" b="1" dirty="0" smtClean="0">
                <a:latin typeface="+mn-lt"/>
              </a:rPr>
              <a:t>(2020</a:t>
            </a:r>
            <a:r>
              <a:rPr lang="ru-RU" sz="3600" b="1" smtClean="0">
                <a:latin typeface="+mn-lt"/>
              </a:rPr>
              <a:t>, 2021,2022,2023) </a:t>
            </a:r>
            <a:r>
              <a:rPr lang="ru-RU" sz="3600" b="1" dirty="0" smtClean="0">
                <a:latin typeface="+mn-lt"/>
              </a:rPr>
              <a:t>биология </a:t>
            </a:r>
            <a:endParaRPr lang="ru-RU" sz="3600" b="1" dirty="0">
              <a:latin typeface="+mn-lt"/>
            </a:endParaRPr>
          </a:p>
        </p:txBody>
      </p:sp>
      <p:sp>
        <p:nvSpPr>
          <p:cNvPr id="3" name="Объект 2"/>
          <p:cNvSpPr>
            <a:spLocks noGrp="1"/>
          </p:cNvSpPr>
          <p:nvPr>
            <p:ph idx="1"/>
          </p:nvPr>
        </p:nvSpPr>
        <p:spPr/>
        <p:txBody>
          <a:bodyPr>
            <a:normAutofit fontScale="85000" lnSpcReduction="10000"/>
          </a:bodyPr>
          <a:lstStyle/>
          <a:p>
            <a:r>
              <a:rPr lang="ru-RU" sz="2800" dirty="0" smtClean="0"/>
              <a:t>Приняли участие-127( 126, 109,</a:t>
            </a:r>
            <a:r>
              <a:rPr lang="ru-RU" sz="2800" dirty="0" smtClean="0">
                <a:solidFill>
                  <a:srgbClr val="FF0000"/>
                </a:solidFill>
              </a:rPr>
              <a:t>114</a:t>
            </a:r>
            <a:r>
              <a:rPr lang="ru-RU" sz="2800" dirty="0" smtClean="0"/>
              <a:t>) тысяч человек</a:t>
            </a:r>
          </a:p>
          <a:p>
            <a:r>
              <a:rPr lang="ru-RU" sz="2800" dirty="0" smtClean="0"/>
              <a:t>Экзамен входит в пятерку выпускных экзаменов по выбору</a:t>
            </a:r>
          </a:p>
          <a:p>
            <a:r>
              <a:rPr lang="ru-RU" sz="2800" dirty="0" smtClean="0"/>
              <a:t>Средний тестовый балл-51,1 (51,5 , 50,2, </a:t>
            </a:r>
            <a:r>
              <a:rPr lang="ru-RU" sz="2800" dirty="0" smtClean="0">
                <a:solidFill>
                  <a:srgbClr val="FF0000"/>
                </a:solidFill>
              </a:rPr>
              <a:t>50,8</a:t>
            </a:r>
            <a:r>
              <a:rPr lang="ru-RU" sz="2800" dirty="0" smtClean="0"/>
              <a:t>)</a:t>
            </a:r>
          </a:p>
          <a:p>
            <a:r>
              <a:rPr lang="ru-RU" sz="2800" dirty="0" smtClean="0">
                <a:solidFill>
                  <a:srgbClr val="FF0000"/>
                </a:solidFill>
              </a:rPr>
              <a:t>Более 30% участников ЕГЭ 2023 г. показали результаты в диапазоне 61–100 баллов. ( около 34 тысяч)</a:t>
            </a:r>
          </a:p>
          <a:p>
            <a:r>
              <a:rPr lang="ru-RU" sz="2800" dirty="0" smtClean="0"/>
              <a:t>Доля участников ЕГЭ по биологии, не набравших минимального количества баллов, в 2023 г. составила </a:t>
            </a:r>
            <a:r>
              <a:rPr lang="ru-RU" sz="2800" dirty="0" smtClean="0">
                <a:solidFill>
                  <a:srgbClr val="FF0000"/>
                </a:solidFill>
              </a:rPr>
              <a:t>19%, </a:t>
            </a:r>
            <a:r>
              <a:rPr lang="ru-RU" sz="2800" dirty="0" smtClean="0"/>
              <a:t>что соответствует аналогичному показателю</a:t>
            </a:r>
          </a:p>
          <a:p>
            <a:r>
              <a:rPr lang="ru-RU" sz="2800" dirty="0" smtClean="0"/>
              <a:t>прошлых лет( </a:t>
            </a:r>
            <a:r>
              <a:rPr lang="ru-RU" sz="2800" dirty="0" smtClean="0">
                <a:solidFill>
                  <a:srgbClr val="FF0000"/>
                </a:solidFill>
              </a:rPr>
              <a:t>21.660)</a:t>
            </a:r>
          </a:p>
          <a:p>
            <a:r>
              <a:rPr lang="ru-RU" sz="2800" b="1" dirty="0" smtClean="0"/>
              <a:t>Минимальный тестовый балл-36, первичный – 16 баллов</a:t>
            </a:r>
          </a:p>
          <a:p>
            <a:r>
              <a:rPr lang="ru-RU" sz="2800" b="1" dirty="0">
                <a:solidFill>
                  <a:srgbClr val="FF0000"/>
                </a:solidFill>
              </a:rPr>
              <a:t>Количество 100-балльников в 2023 году - 73 человека</a:t>
            </a:r>
            <a:endParaRPr lang="ru-RU" sz="2800" b="1" dirty="0" smtClean="0">
              <a:solidFill>
                <a:srgbClr val="FF0000"/>
              </a:solidFill>
            </a:endParaRPr>
          </a:p>
          <a:p>
            <a:endParaRPr lang="ru-RU" sz="2800" b="1" dirty="0" smtClean="0"/>
          </a:p>
          <a:p>
            <a:endParaRPr lang="ru-RU" dirty="0"/>
          </a:p>
        </p:txBody>
      </p:sp>
    </p:spTree>
    <p:extLst>
      <p:ext uri="{BB962C8B-B14F-4D97-AF65-F5344CB8AC3E}">
        <p14:creationId xmlns:p14="http://schemas.microsoft.com/office/powerpoint/2010/main" val="1617941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87" y="236322"/>
            <a:ext cx="2272513" cy="168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0" y="16858"/>
            <a:ext cx="6096000" cy="241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09600" y="2667000"/>
            <a:ext cx="8229600" cy="2308324"/>
          </a:xfrm>
          <a:prstGeom prst="rect">
            <a:avLst/>
          </a:prstGeom>
        </p:spPr>
        <p:txBody>
          <a:bodyPr wrap="square">
            <a:spAutoFit/>
          </a:bodyPr>
          <a:lstStyle/>
          <a:p>
            <a:r>
              <a:rPr lang="ru-RU" dirty="0">
                <a:solidFill>
                  <a:srgbClr val="FF0000"/>
                </a:solidFill>
              </a:rPr>
              <a:t>Полностью правильно выполнили это задание только 29,8% учеников, выполнили задание частично – еще 16,8%. Учитывая, что большая часть учащихся, выбравших биологию как экзамен по выбору, планирует поступать в высшие и средние учебные заведения медицинского направления, такой уровень знаний по «классическому» вопросу нельзя считать удовлетворительным. Для повышения уровня знаний, умения определять части органов и систем органов необходимо чаще работать с их изображениями, взятыми из разных источников, а не только типового учебника.</a:t>
            </a:r>
          </a:p>
        </p:txBody>
      </p:sp>
    </p:spTree>
    <p:extLst>
      <p:ext uri="{BB962C8B-B14F-4D97-AF65-F5344CB8AC3E}">
        <p14:creationId xmlns:p14="http://schemas.microsoft.com/office/powerpoint/2010/main" val="1748254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15962"/>
          </a:xfrm>
        </p:spPr>
        <p:txBody>
          <a:bodyPr>
            <a:normAutofit/>
          </a:bodyPr>
          <a:lstStyle/>
          <a:p>
            <a:r>
              <a:rPr lang="ru-RU" sz="1800" dirty="0">
                <a:solidFill>
                  <a:srgbClr val="FF0000"/>
                </a:solidFill>
              </a:rPr>
              <a:t>Наиболее низкие результаты учащиеся округа показали в заданиях высокого уровня сложности №№24, 25 и особенно, №26.</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1" y="914401"/>
            <a:ext cx="7467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52400" y="3124199"/>
            <a:ext cx="8686800" cy="2862322"/>
          </a:xfrm>
          <a:prstGeom prst="rect">
            <a:avLst/>
          </a:prstGeom>
        </p:spPr>
        <p:txBody>
          <a:bodyPr wrap="square">
            <a:spAutoFit/>
          </a:bodyPr>
          <a:lstStyle/>
          <a:p>
            <a:r>
              <a:rPr lang="ru-RU" dirty="0">
                <a:solidFill>
                  <a:srgbClr val="FF0000"/>
                </a:solidFill>
              </a:rPr>
              <a:t>Низкий уровень успешности выполнения данного задания частично обусловлен тем, что приведенный в задании рисунок именно в таком виде отсутствует в школьных учебниках и свою роль внес эффект неожиданности. Строение зародыша семени в школьном курсе не изучается, хотя изучается строение уже сформированного семени как двудольных, так и однодольных растений.</a:t>
            </a:r>
          </a:p>
          <a:p>
            <a:r>
              <a:rPr lang="ru-RU" dirty="0">
                <a:solidFill>
                  <a:srgbClr val="FF0000"/>
                </a:solidFill>
              </a:rPr>
              <a:t>Для успешного решения заданий такого типа необходимо провести курс занятий по эмбриологии растений, на котором будут рассмотрены вопросы анатомии, физиологии, цитологии растений, особенности их циклов развития. Стоит учесть, что при отборе содержания курса необходимо рассмотреть вопросы подобного плана, касающиеся споровых и голосеменных растений, а также водорослей.</a:t>
            </a:r>
          </a:p>
        </p:txBody>
      </p:sp>
    </p:spTree>
    <p:extLst>
      <p:ext uri="{BB962C8B-B14F-4D97-AF65-F5344CB8AC3E}">
        <p14:creationId xmlns:p14="http://schemas.microsoft.com/office/powerpoint/2010/main" val="1516499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82296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04800" y="2057400"/>
            <a:ext cx="8763000" cy="4278094"/>
          </a:xfrm>
          <a:prstGeom prst="rect">
            <a:avLst/>
          </a:prstGeom>
        </p:spPr>
        <p:txBody>
          <a:bodyPr wrap="square">
            <a:spAutoFit/>
          </a:bodyPr>
          <a:lstStyle/>
          <a:p>
            <a:r>
              <a:rPr lang="ru-RU" sz="1600" dirty="0">
                <a:solidFill>
                  <a:srgbClr val="FF0000"/>
                </a:solidFill>
              </a:rPr>
              <a:t>Задание проверяет знание тем «Строение и функции выделительной системы животных», основных законов осмоса клеток и проверяет сформированность умения устанавливать причинно-следственные связи, строить логическое рассуждение, умозаключение по аналогии и делать выводы.</a:t>
            </a:r>
          </a:p>
          <a:p>
            <a:r>
              <a:rPr lang="ru-RU" sz="1600" dirty="0">
                <a:solidFill>
                  <a:srgbClr val="FF0000"/>
                </a:solidFill>
              </a:rPr>
              <a:t>Несмотря на то, что вопрос касается выделительной системы амфибий, которую учащиеся так подробно не изучают, первую часть ответа могут дать те участника экзамена, которые в целом хорошо понимают процесс работы этой системы организма животных, так как данная тема подробно рассматривалась на уроках анатомии в 8 классе. Вопросы осмоса, гипертонического и гипотонического растворов рассматривались на примере эритроцитов</a:t>
            </a:r>
          </a:p>
          <a:p>
            <a:r>
              <a:rPr lang="ru-RU" sz="1600" dirty="0" smtClean="0">
                <a:solidFill>
                  <a:srgbClr val="FF0000"/>
                </a:solidFill>
              </a:rPr>
              <a:t>при </a:t>
            </a:r>
            <a:r>
              <a:rPr lang="ru-RU" sz="1600" dirty="0">
                <a:solidFill>
                  <a:srgbClr val="FF0000"/>
                </a:solidFill>
              </a:rPr>
              <a:t>изучении темы «Кровеносная система». Для полного ответа на данный вопрос необходимо и знание материала зоологии: кожа лягушки тонкая и является исключительно важным органом дыхания и водного обмена.</a:t>
            </a:r>
          </a:p>
          <a:p>
            <a:r>
              <a:rPr lang="ru-RU" sz="1600" dirty="0">
                <a:solidFill>
                  <a:srgbClr val="FF0000"/>
                </a:solidFill>
              </a:rPr>
              <a:t>Таким образом, данное задание является комплексным, требует знания не столько об анатомии лягушек, сколько в целом понимания сущности процесса водно-солевого обмена организмов. Низкая решаемость (26,2%) может говорить о том, что участники экзамена не всегда могут перенести знания о строении и функция организма человека как одного из представителя хордовых на других представителей этого типа.</a:t>
            </a:r>
          </a:p>
        </p:txBody>
      </p:sp>
    </p:spTree>
    <p:extLst>
      <p:ext uri="{BB962C8B-B14F-4D97-AF65-F5344CB8AC3E}">
        <p14:creationId xmlns:p14="http://schemas.microsoft.com/office/powerpoint/2010/main" val="3046698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457201"/>
            <a:ext cx="8610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 y="2551837"/>
            <a:ext cx="8610600" cy="923330"/>
          </a:xfrm>
          <a:prstGeom prst="rect">
            <a:avLst/>
          </a:prstGeom>
        </p:spPr>
        <p:txBody>
          <a:bodyPr wrap="square">
            <a:spAutoFit/>
          </a:bodyPr>
          <a:lstStyle/>
          <a:p>
            <a:r>
              <a:rPr lang="ru-RU" dirty="0">
                <a:solidFill>
                  <a:srgbClr val="FF0000"/>
                </a:solidFill>
              </a:rPr>
              <a:t>Таким образом, низкие показатели решаемости задания базового уровня (40,4%) указывают на недостаточный уровень работы с биологической терминологией и решения практических заданий по данной тематике.</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6517"/>
            <a:ext cx="7620000" cy="177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609600" y="5570784"/>
            <a:ext cx="7696200" cy="738664"/>
          </a:xfrm>
          <a:prstGeom prst="rect">
            <a:avLst/>
          </a:prstGeom>
        </p:spPr>
        <p:txBody>
          <a:bodyPr wrap="square">
            <a:spAutoFit/>
          </a:bodyPr>
          <a:lstStyle/>
          <a:p>
            <a:r>
              <a:rPr lang="ru-RU" sz="1400" dirty="0">
                <a:solidFill>
                  <a:srgbClr val="FF0000"/>
                </a:solidFill>
              </a:rPr>
              <a:t>участники экзамена не могут проанализировать рисунок и не обладают сравнительными характеристиками разных типов веществ – только 31,5% учеников смогли получить максимальный балл за это задание, часть учеников допустила одну ошибку и получила 1 балл за это </a:t>
            </a:r>
            <a:r>
              <a:rPr lang="ru-RU" sz="1400" dirty="0" smtClean="0">
                <a:solidFill>
                  <a:srgbClr val="FF0000"/>
                </a:solidFill>
              </a:rPr>
              <a:t>задание</a:t>
            </a:r>
            <a:endParaRPr lang="ru-RU" sz="1400" dirty="0">
              <a:solidFill>
                <a:srgbClr val="FF0000"/>
              </a:solidFill>
            </a:endParaRPr>
          </a:p>
        </p:txBody>
      </p:sp>
    </p:spTree>
    <p:extLst>
      <p:ext uri="{BB962C8B-B14F-4D97-AF65-F5344CB8AC3E}">
        <p14:creationId xmlns:p14="http://schemas.microsoft.com/office/powerpoint/2010/main" val="3302065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a:solidFill>
                  <a:srgbClr val="FF0000"/>
                </a:solidFill>
              </a:rPr>
              <a:t>Анализ метапредметных результатов обучения, повлиявших на</a:t>
            </a:r>
            <a:br>
              <a:rPr lang="ru-RU" sz="1600" dirty="0">
                <a:solidFill>
                  <a:srgbClr val="FF0000"/>
                </a:solidFill>
              </a:rPr>
            </a:br>
            <a:r>
              <a:rPr lang="ru-RU" sz="1600" dirty="0">
                <a:solidFill>
                  <a:srgbClr val="FF0000"/>
                </a:solidFill>
              </a:rPr>
              <a:t>выполнение заданий КИМ</a:t>
            </a:r>
          </a:p>
        </p:txBody>
      </p:sp>
      <p:sp>
        <p:nvSpPr>
          <p:cNvPr id="3" name="Объект 2"/>
          <p:cNvSpPr>
            <a:spLocks noGrp="1"/>
          </p:cNvSpPr>
          <p:nvPr>
            <p:ph idx="1"/>
          </p:nvPr>
        </p:nvSpPr>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166716"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312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47500" lnSpcReduction="20000"/>
          </a:bodyPr>
          <a:lstStyle/>
          <a:p>
            <a:r>
              <a:rPr lang="ru-RU" dirty="0">
                <a:solidFill>
                  <a:srgbClr val="FF0000"/>
                </a:solidFill>
              </a:rPr>
              <a:t>Анализ выполнения КИМ показал, что достаточно сложными для изучения обучающимися являются следующие темы:</a:t>
            </a:r>
          </a:p>
          <a:p>
            <a:r>
              <a:rPr lang="ru-RU" dirty="0" smtClean="0"/>
              <a:t>Организм </a:t>
            </a:r>
            <a:r>
              <a:rPr lang="ru-RU" dirty="0"/>
              <a:t>как биологическая система. Селекция. Биотехнология. Множественный выбор.</a:t>
            </a:r>
          </a:p>
          <a:p>
            <a:endParaRPr lang="ru-RU" dirty="0"/>
          </a:p>
          <a:p>
            <a:r>
              <a:rPr lang="ru-RU" dirty="0"/>
              <a:t>Многообразие организмов. Бактерии, Грибы, Растения, Животные, Вирусы. Множественный выбор.</a:t>
            </a:r>
          </a:p>
          <a:p>
            <a:endParaRPr lang="ru-RU" dirty="0"/>
          </a:p>
          <a:p>
            <a:r>
              <a:rPr lang="ru-RU" dirty="0"/>
              <a:t>Организм человека. Гигиена человека. Множественный выбор (с рисунком и без рисунка</a:t>
            </a:r>
            <a:r>
              <a:rPr lang="ru-RU" dirty="0" smtClean="0"/>
              <a:t>).</a:t>
            </a:r>
          </a:p>
          <a:p>
            <a:endParaRPr lang="ru-RU" dirty="0"/>
          </a:p>
          <a:p>
            <a:r>
              <a:rPr lang="ru-RU" dirty="0" smtClean="0"/>
              <a:t>Эволюция </a:t>
            </a:r>
            <a:r>
              <a:rPr lang="ru-RU" dirty="0"/>
              <a:t>живой природы. Множественный выбор (работа с текстом</a:t>
            </a:r>
            <a:r>
              <a:rPr lang="ru-RU" dirty="0" smtClean="0"/>
              <a:t>).</a:t>
            </a:r>
          </a:p>
          <a:p>
            <a:endParaRPr lang="ru-RU" dirty="0"/>
          </a:p>
          <a:p>
            <a:r>
              <a:rPr lang="ru-RU" dirty="0" smtClean="0"/>
              <a:t>Эволюция </a:t>
            </a:r>
            <a:r>
              <a:rPr lang="ru-RU" dirty="0"/>
              <a:t>живой природы. Происхождение человека. Множественный выбор (без рисунка</a:t>
            </a:r>
            <a:r>
              <a:rPr lang="ru-RU" dirty="0" smtClean="0"/>
              <a:t>).</a:t>
            </a:r>
          </a:p>
          <a:p>
            <a:endParaRPr lang="ru-RU" dirty="0"/>
          </a:p>
          <a:p>
            <a:r>
              <a:rPr lang="ru-RU" dirty="0" smtClean="0"/>
              <a:t>Применение </a:t>
            </a:r>
            <a:r>
              <a:rPr lang="ru-RU" dirty="0"/>
              <a:t>биологических знаний в практических ситуациях, анализ экспериментальных данных (выводы по результатам эксперимента и прогнозы</a:t>
            </a:r>
            <a:r>
              <a:rPr lang="ru-RU" dirty="0" smtClean="0"/>
              <a:t>).</a:t>
            </a:r>
          </a:p>
          <a:p>
            <a:endParaRPr lang="ru-RU" dirty="0"/>
          </a:p>
          <a:p>
            <a:r>
              <a:rPr lang="ru-RU" dirty="0" smtClean="0"/>
              <a:t>Задание </a:t>
            </a:r>
            <a:r>
              <a:rPr lang="ru-RU" dirty="0"/>
              <a:t>с изображением биологического объекта</a:t>
            </a:r>
            <a:r>
              <a:rPr lang="ru-RU" dirty="0" smtClean="0"/>
              <a:t>.</a:t>
            </a:r>
          </a:p>
          <a:p>
            <a:endParaRPr lang="ru-RU" dirty="0"/>
          </a:p>
          <a:p>
            <a:r>
              <a:rPr lang="ru-RU" dirty="0" smtClean="0"/>
              <a:t>Обобщение </a:t>
            </a:r>
            <a:r>
              <a:rPr lang="ru-RU" dirty="0"/>
              <a:t>и применение знаний о человеке и многообразии организмов.</a:t>
            </a:r>
          </a:p>
        </p:txBody>
      </p:sp>
    </p:spTree>
    <p:extLst>
      <p:ext uri="{BB962C8B-B14F-4D97-AF65-F5344CB8AC3E}">
        <p14:creationId xmlns:p14="http://schemas.microsoft.com/office/powerpoint/2010/main" val="2815320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47500" lnSpcReduction="20000"/>
          </a:bodyPr>
          <a:lstStyle/>
          <a:p>
            <a:r>
              <a:rPr lang="ru-RU" dirty="0">
                <a:latin typeface="Times New Roman" pitchFamily="18" charset="0"/>
                <a:cs typeface="Times New Roman" pitchFamily="18" charset="0"/>
              </a:rPr>
              <a:t>Необходимо чаще использовать в работе с обучающимися задания на анализ текстов с биологической информацией. Можно предложить обучающимся самим </a:t>
            </a:r>
            <a:r>
              <a:rPr lang="ru-RU" dirty="0" smtClean="0">
                <a:latin typeface="Times New Roman" pitchFamily="18" charset="0"/>
                <a:cs typeface="Times New Roman" pitchFamily="18" charset="0"/>
              </a:rPr>
              <a:t>составлять неверные </a:t>
            </a:r>
            <a:r>
              <a:rPr lang="ru-RU" dirty="0">
                <a:latin typeface="Times New Roman" pitchFamily="18" charset="0"/>
                <a:cs typeface="Times New Roman" pitchFamily="18" charset="0"/>
              </a:rPr>
              <a:t>утверждения по разным темам курса биологии для дальнейшего анализа всеми учениками класса. Для повышения качества выполнения заданий надо обратить внимание обучающихся на правильность написания биологических терминов, возможно использование такого вида работы, как биологический диктант</a:t>
            </a:r>
            <a:r>
              <a:rPr lang="ru-RU" dirty="0" smtClean="0">
                <a:latin typeface="Times New Roman" pitchFamily="18" charset="0"/>
                <a:cs typeface="Times New Roman" pitchFamily="18" charset="0"/>
              </a:rPr>
              <a:t>.</a:t>
            </a:r>
          </a:p>
          <a:p>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Для формирования устойчивых систематических знаний учащимся необходимо составить сравнительные таблицы по отделам растений, типам животных, сравнивая их строение, физиологию, роль в жизни человека и природы, приводя название типичных представителей. Данная работа должна сопровождаться фото- или видеорядом. Также необходимо систематизировать знания по разным группам органических соединений</a:t>
            </a:r>
            <a:r>
              <a:rPr lang="ru-RU" dirty="0" smtClean="0">
                <a:latin typeface="Times New Roman" pitchFamily="18" charset="0"/>
                <a:cs typeface="Times New Roman" pitchFamily="18" charset="0"/>
              </a:rPr>
              <a:t>.</a:t>
            </a:r>
          </a:p>
          <a:p>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Желательно провести курс занятий по эмбриологии растений, на котором будут рассмотрены вопросы анатомии, физиологии, цитологии растений, особенности их циклов развития. Стоит учесть, что при отборе содержания курса необходимо рассмотреть вопросы подобного плана, касающиеся споровых и голосеменных растений, а также водорослей</a:t>
            </a:r>
            <a:r>
              <a:rPr lang="ru-RU" dirty="0" smtClean="0">
                <a:latin typeface="Times New Roman" pitchFamily="18" charset="0"/>
                <a:cs typeface="Times New Roman" pitchFamily="18" charset="0"/>
              </a:rPr>
              <a:t>.</a:t>
            </a:r>
          </a:p>
          <a:p>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Решение задач по генетике необходимо проводить на более сложном уровне, чем представлено в базовых учебниках, рассматривая сцепленное с полом наследование, вероятность появления </a:t>
            </a:r>
            <a:r>
              <a:rPr lang="ru-RU" dirty="0" err="1">
                <a:latin typeface="Times New Roman" pitchFamily="18" charset="0"/>
                <a:cs typeface="Times New Roman" pitchFamily="18" charset="0"/>
              </a:rPr>
              <a:t>кроссоверных</a:t>
            </a:r>
            <a:r>
              <a:rPr lang="ru-RU" dirty="0">
                <a:latin typeface="Times New Roman" pitchFamily="18" charset="0"/>
                <a:cs typeface="Times New Roman" pitchFamily="18" charset="0"/>
              </a:rPr>
              <a:t> гамет, неполного доминирования, эпистатического действия генов, </a:t>
            </a:r>
            <a:r>
              <a:rPr lang="ru-RU" dirty="0" err="1">
                <a:latin typeface="Times New Roman" pitchFamily="18" charset="0"/>
                <a:cs typeface="Times New Roman" pitchFamily="18" charset="0"/>
              </a:rPr>
              <a:t>псевдоаутосомного</a:t>
            </a:r>
            <a:r>
              <a:rPr lang="ru-RU" dirty="0">
                <a:latin typeface="Times New Roman" pitchFamily="18" charset="0"/>
                <a:cs typeface="Times New Roman" pitchFamily="18" charset="0"/>
              </a:rPr>
              <a:t> скрещивания и других </a:t>
            </a:r>
            <a:r>
              <a:rPr lang="ru-RU" dirty="0"/>
              <a:t>возможных вариантов.</a:t>
            </a:r>
          </a:p>
        </p:txBody>
      </p:sp>
    </p:spTree>
    <p:extLst>
      <p:ext uri="{BB962C8B-B14F-4D97-AF65-F5344CB8AC3E}">
        <p14:creationId xmlns:p14="http://schemas.microsoft.com/office/powerpoint/2010/main" val="447551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Результаты ОГЭ</a:t>
            </a:r>
            <a:endParaRPr lang="ru-RU" dirty="0"/>
          </a:p>
        </p:txBody>
      </p:sp>
      <p:sp>
        <p:nvSpPr>
          <p:cNvPr id="3" name="Объект 2"/>
          <p:cNvSpPr>
            <a:spLocks noGrp="1"/>
          </p:cNvSpPr>
          <p:nvPr>
            <p:ph idx="1"/>
          </p:nvPr>
        </p:nvSpPr>
        <p:spPr/>
        <p:txBody>
          <a:bodyPr>
            <a:normAutofit/>
          </a:bodyPr>
          <a:lstStyle/>
          <a:p>
            <a:r>
              <a:rPr lang="ru-RU" sz="2000" dirty="0" smtClean="0"/>
              <a:t>Сдавали – 150 человек</a:t>
            </a:r>
          </a:p>
          <a:p>
            <a:r>
              <a:rPr lang="ru-RU" sz="2000" dirty="0" smtClean="0"/>
              <a:t>«2»- 3</a:t>
            </a:r>
          </a:p>
          <a:p>
            <a:r>
              <a:rPr lang="ru-RU" sz="2000" dirty="0" smtClean="0"/>
              <a:t>«3»-73</a:t>
            </a:r>
          </a:p>
          <a:p>
            <a:r>
              <a:rPr lang="ru-RU" sz="2000" dirty="0" smtClean="0"/>
              <a:t>«4»-66</a:t>
            </a:r>
          </a:p>
          <a:p>
            <a:r>
              <a:rPr lang="ru-RU" sz="2000" dirty="0" smtClean="0"/>
              <a:t>«5»-8</a:t>
            </a:r>
          </a:p>
          <a:p>
            <a:pPr marL="0" indent="0">
              <a:buNone/>
            </a:pPr>
            <a:r>
              <a:rPr lang="ru-RU" sz="2000" dirty="0" smtClean="0"/>
              <a:t>Общая успеваемость- 98%</a:t>
            </a:r>
          </a:p>
          <a:p>
            <a:pPr marL="0" indent="0">
              <a:buNone/>
            </a:pPr>
            <a:r>
              <a:rPr lang="ru-RU" sz="2000" dirty="0" smtClean="0"/>
              <a:t>Качественная- 49.7%Результаты ниже окружных</a:t>
            </a:r>
          </a:p>
          <a:p>
            <a:pPr marL="0" indent="0">
              <a:buNone/>
            </a:pPr>
            <a:r>
              <a:rPr lang="ru-RU" sz="2000" dirty="0" smtClean="0"/>
              <a:t>Средний балл- 25.93</a:t>
            </a:r>
            <a:endParaRPr lang="ru-RU" sz="2000" dirty="0"/>
          </a:p>
        </p:txBody>
      </p:sp>
    </p:spTree>
    <p:extLst>
      <p:ext uri="{BB962C8B-B14F-4D97-AF65-F5344CB8AC3E}">
        <p14:creationId xmlns:p14="http://schemas.microsoft.com/office/powerpoint/2010/main" val="2349002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06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954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034867"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835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latin typeface="+mn-lt"/>
              </a:rPr>
              <a:t>Результаты по  ХМАО</a:t>
            </a:r>
            <a:endParaRPr lang="ru-RU" sz="2800" b="1" dirty="0">
              <a:latin typeface="+mn-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31498531"/>
              </p:ext>
            </p:extLst>
          </p:nvPr>
        </p:nvGraphicFramePr>
        <p:xfrm>
          <a:off x="381000" y="1219202"/>
          <a:ext cx="8382001" cy="5480593"/>
        </p:xfrm>
        <a:graphic>
          <a:graphicData uri="http://schemas.openxmlformats.org/drawingml/2006/table">
            <a:tbl>
              <a:tblPr firstRow="1" bandRow="1">
                <a:tableStyleId>{5C22544A-7EE6-4342-B048-85BDC9FD1C3A}</a:tableStyleId>
              </a:tblPr>
              <a:tblGrid>
                <a:gridCol w="3033486"/>
                <a:gridCol w="718457"/>
                <a:gridCol w="957943"/>
                <a:gridCol w="776514"/>
                <a:gridCol w="914400"/>
                <a:gridCol w="873265"/>
                <a:gridCol w="1107936"/>
              </a:tblGrid>
              <a:tr h="1046444">
                <a:tc>
                  <a:txBody>
                    <a:bodyPr/>
                    <a:lstStyle/>
                    <a:p>
                      <a:endParaRPr lang="ru-RU" dirty="0"/>
                    </a:p>
                  </a:txBody>
                  <a:tcPr/>
                </a:tc>
                <a:tc>
                  <a:txBody>
                    <a:bodyPr/>
                    <a:lstStyle/>
                    <a:p>
                      <a:r>
                        <a:rPr lang="ru-RU" dirty="0" smtClean="0">
                          <a:solidFill>
                            <a:schemeClr val="tx1"/>
                          </a:solidFill>
                        </a:rPr>
                        <a:t>2018 год</a:t>
                      </a:r>
                    </a:p>
                    <a:p>
                      <a:endParaRPr lang="ru-RU" dirty="0"/>
                    </a:p>
                  </a:txBody>
                  <a:tcPr/>
                </a:tc>
                <a:tc>
                  <a:txBody>
                    <a:bodyPr/>
                    <a:lstStyle/>
                    <a:p>
                      <a:r>
                        <a:rPr lang="ru-RU" dirty="0" smtClean="0">
                          <a:solidFill>
                            <a:schemeClr val="tx1"/>
                          </a:solidFill>
                        </a:rPr>
                        <a:t>2019 год</a:t>
                      </a:r>
                      <a:endParaRPr lang="ru-RU"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r>
                        <a:rPr lang="ru-RU" dirty="0" smtClean="0">
                          <a:solidFill>
                            <a:schemeClr val="tx1"/>
                          </a:solidFill>
                        </a:rPr>
                        <a:t>2020 год</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dirty="0" smtClean="0">
                          <a:solidFill>
                            <a:schemeClr val="tx1"/>
                          </a:solidFill>
                        </a:rPr>
                        <a:t>2021 год</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dirty="0" smtClean="0">
                          <a:solidFill>
                            <a:schemeClr val="tx1"/>
                          </a:solidFill>
                        </a:rPr>
                        <a:t>2022 год</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dirty="0" smtClean="0">
                          <a:solidFill>
                            <a:schemeClr val="tx1"/>
                          </a:solidFill>
                        </a:rPr>
                        <a:t>2023 год</a:t>
                      </a:r>
                      <a:endParaRPr lang="ru-RU" dirty="0">
                        <a:solidFill>
                          <a:schemeClr val="tx1"/>
                        </a:solidFill>
                      </a:endParaRPr>
                    </a:p>
                  </a:txBody>
                  <a:tcPr>
                    <a:lnL w="12700" cap="flat" cmpd="sng" algn="ctr">
                      <a:solidFill>
                        <a:schemeClr val="tx1"/>
                      </a:solidFill>
                      <a:prstDash val="solid"/>
                      <a:round/>
                      <a:headEnd type="none" w="med" len="med"/>
                      <a:tailEnd type="none" w="med" len="med"/>
                    </a:lnL>
                  </a:tcPr>
                </a:tc>
              </a:tr>
              <a:tr h="610425">
                <a:tc>
                  <a:txBody>
                    <a:bodyPr/>
                    <a:lstStyle/>
                    <a:p>
                      <a:r>
                        <a:rPr lang="ru-RU" sz="1400" dirty="0" smtClean="0"/>
                        <a:t>Сдавали</a:t>
                      </a:r>
                      <a:endParaRPr lang="ru-RU" sz="1400" dirty="0"/>
                    </a:p>
                  </a:txBody>
                  <a:tcPr/>
                </a:tc>
                <a:tc>
                  <a:txBody>
                    <a:bodyPr/>
                    <a:lstStyle/>
                    <a:p>
                      <a:r>
                        <a:rPr lang="ru-RU" sz="1400" dirty="0" smtClean="0"/>
                        <a:t>1710</a:t>
                      </a:r>
                      <a:endParaRPr lang="ru-RU" sz="1400" dirty="0"/>
                    </a:p>
                  </a:txBody>
                  <a:tcPr/>
                </a:tc>
                <a:tc>
                  <a:txBody>
                    <a:bodyPr/>
                    <a:lstStyle/>
                    <a:p>
                      <a:r>
                        <a:rPr lang="ru-RU" sz="1400" dirty="0" smtClean="0"/>
                        <a:t>1798</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1746</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dirty="0" smtClean="0"/>
                        <a:t>1979</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dirty="0" smtClean="0"/>
                        <a:t>1755</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dirty="0" smtClean="0"/>
                        <a:t>1747</a:t>
                      </a:r>
                      <a:endParaRPr lang="ru-RU" dirty="0"/>
                    </a:p>
                  </a:txBody>
                  <a:tcPr>
                    <a:lnL w="12700" cap="flat" cmpd="sng" algn="ctr">
                      <a:solidFill>
                        <a:schemeClr val="tx1"/>
                      </a:solidFill>
                      <a:prstDash val="solid"/>
                      <a:round/>
                      <a:headEnd type="none" w="med" len="med"/>
                      <a:tailEnd type="none" w="med" len="med"/>
                    </a:lnL>
                  </a:tcPr>
                </a:tc>
              </a:tr>
              <a:tr h="629129">
                <a:tc>
                  <a:txBody>
                    <a:bodyPr/>
                    <a:lstStyle/>
                    <a:p>
                      <a:r>
                        <a:rPr lang="ru-RU" sz="1400" dirty="0" smtClean="0"/>
                        <a:t>Не преодолели порог</a:t>
                      </a:r>
                      <a:endParaRPr lang="ru-RU" sz="1400" dirty="0"/>
                    </a:p>
                  </a:txBody>
                  <a:tcPr/>
                </a:tc>
                <a:tc>
                  <a:txBody>
                    <a:bodyPr/>
                    <a:lstStyle/>
                    <a:p>
                      <a:r>
                        <a:rPr lang="ru-RU" sz="1400" dirty="0" smtClean="0"/>
                        <a:t>220</a:t>
                      </a:r>
                      <a:endParaRPr lang="ru-RU" sz="1400" dirty="0"/>
                    </a:p>
                  </a:txBody>
                  <a:tcPr/>
                </a:tc>
                <a:tc>
                  <a:txBody>
                    <a:bodyPr/>
                    <a:lstStyle/>
                    <a:p>
                      <a:r>
                        <a:rPr lang="ru-RU" sz="1400" dirty="0" smtClean="0"/>
                        <a:t>237</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232</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dirty="0" smtClean="0"/>
                        <a:t>331</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dirty="0" smtClean="0"/>
                        <a:t>408</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dirty="0" smtClean="0"/>
                        <a:t>284</a:t>
                      </a:r>
                      <a:endParaRPr lang="ru-RU" dirty="0"/>
                    </a:p>
                  </a:txBody>
                  <a:tcPr>
                    <a:lnL w="12700" cap="flat" cmpd="sng" algn="ctr">
                      <a:solidFill>
                        <a:schemeClr val="tx1"/>
                      </a:solidFill>
                      <a:prstDash val="solid"/>
                      <a:round/>
                      <a:headEnd type="none" w="med" len="med"/>
                      <a:tailEnd type="none" w="med" len="med"/>
                    </a:lnL>
                  </a:tcPr>
                </a:tc>
              </a:tr>
              <a:tr h="610425">
                <a:tc>
                  <a:txBody>
                    <a:bodyPr/>
                    <a:lstStyle/>
                    <a:p>
                      <a:r>
                        <a:rPr lang="ru-RU" sz="1400" dirty="0" smtClean="0"/>
                        <a:t>Средний балл</a:t>
                      </a:r>
                      <a:endParaRPr lang="ru-RU" sz="1400" dirty="0"/>
                    </a:p>
                  </a:txBody>
                  <a:tcPr/>
                </a:tc>
                <a:tc>
                  <a:txBody>
                    <a:bodyPr/>
                    <a:lstStyle/>
                    <a:p>
                      <a:r>
                        <a:rPr lang="ru-RU" sz="1400" dirty="0" smtClean="0"/>
                        <a:t>52</a:t>
                      </a:r>
                      <a:endParaRPr lang="ru-RU" sz="1400" dirty="0"/>
                    </a:p>
                  </a:txBody>
                  <a:tcPr/>
                </a:tc>
                <a:tc>
                  <a:txBody>
                    <a:bodyPr/>
                    <a:lstStyle/>
                    <a:p>
                      <a:r>
                        <a:rPr lang="ru-RU" sz="1400" dirty="0" smtClean="0"/>
                        <a:t>52,9</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51,3</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dirty="0" smtClean="0"/>
                        <a:t>51,33</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dirty="0" smtClean="0"/>
                        <a:t>47,52</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dirty="0" smtClean="0"/>
                        <a:t>51,16</a:t>
                      </a:r>
                    </a:p>
                    <a:p>
                      <a:endParaRPr lang="ru-RU" dirty="0"/>
                    </a:p>
                  </a:txBody>
                  <a:tcPr>
                    <a:lnL w="12700" cap="flat" cmpd="sng" algn="ctr">
                      <a:solidFill>
                        <a:schemeClr val="tx1"/>
                      </a:solidFill>
                      <a:prstDash val="solid"/>
                      <a:round/>
                      <a:headEnd type="none" w="med" len="med"/>
                      <a:tailEnd type="none" w="med" len="med"/>
                    </a:lnL>
                  </a:tcPr>
                </a:tc>
              </a:tr>
              <a:tr h="610425">
                <a:tc>
                  <a:txBody>
                    <a:bodyPr/>
                    <a:lstStyle/>
                    <a:p>
                      <a:r>
                        <a:rPr lang="ru-RU" sz="1400" dirty="0" smtClean="0"/>
                        <a:t>Получили 100 баллов</a:t>
                      </a:r>
                      <a:endParaRPr lang="ru-RU" sz="1400" dirty="0"/>
                    </a:p>
                  </a:txBody>
                  <a:tcPr/>
                </a:tc>
                <a:tc>
                  <a:txBody>
                    <a:bodyPr/>
                    <a:lstStyle/>
                    <a:p>
                      <a:r>
                        <a:rPr lang="ru-RU" sz="1400" dirty="0" smtClean="0"/>
                        <a:t>1</a:t>
                      </a:r>
                      <a:endParaRPr lang="ru-RU" sz="1400" dirty="0"/>
                    </a:p>
                  </a:txBody>
                  <a:tcPr/>
                </a:tc>
                <a:tc>
                  <a:txBody>
                    <a:bodyPr/>
                    <a:lstStyle/>
                    <a:p>
                      <a:r>
                        <a:rPr lang="ru-RU" sz="1400" dirty="0" smtClean="0"/>
                        <a:t>0</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нет</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dirty="0" smtClean="0"/>
                        <a:t>1</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dirty="0" smtClean="0"/>
                        <a:t>1</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dirty="0" smtClean="0"/>
                        <a:t>0</a:t>
                      </a:r>
                      <a:endParaRPr lang="ru-RU" dirty="0"/>
                    </a:p>
                  </a:txBody>
                  <a:tcPr>
                    <a:lnL w="12700" cap="flat" cmpd="sng" algn="ctr">
                      <a:solidFill>
                        <a:schemeClr val="tx1"/>
                      </a:solidFill>
                      <a:prstDash val="solid"/>
                      <a:round/>
                      <a:headEnd type="none" w="med" len="med"/>
                      <a:tailEnd type="none" w="med" len="med"/>
                    </a:lnL>
                  </a:tcPr>
                </a:tc>
              </a:tr>
              <a:tr h="732510">
                <a:tc>
                  <a:txBody>
                    <a:bodyPr/>
                    <a:lstStyle/>
                    <a:p>
                      <a:r>
                        <a:rPr lang="ru-RU" sz="1400" dirty="0" smtClean="0"/>
                        <a:t>Получили от 81 до 99</a:t>
                      </a:r>
                      <a:r>
                        <a:rPr lang="ru-RU" sz="1400" baseline="0" dirty="0" smtClean="0"/>
                        <a:t> </a:t>
                      </a:r>
                      <a:r>
                        <a:rPr lang="ru-RU" sz="1400" dirty="0" smtClean="0"/>
                        <a:t>баллов</a:t>
                      </a:r>
                      <a:endParaRPr lang="ru-RU" sz="1400" dirty="0"/>
                    </a:p>
                  </a:txBody>
                  <a:tcPr/>
                </a:tc>
                <a:tc>
                  <a:txBody>
                    <a:bodyPr/>
                    <a:lstStyle/>
                    <a:p>
                      <a:r>
                        <a:rPr lang="ru-RU" sz="1400" dirty="0" smtClean="0"/>
                        <a:t>66</a:t>
                      </a:r>
                      <a:endParaRPr lang="ru-RU" sz="1400" dirty="0"/>
                    </a:p>
                  </a:txBody>
                  <a:tcPr/>
                </a:tc>
                <a:tc>
                  <a:txBody>
                    <a:bodyPr/>
                    <a:lstStyle/>
                    <a:p>
                      <a:r>
                        <a:rPr lang="ru-RU" sz="1400" dirty="0" smtClean="0"/>
                        <a:t>78</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40</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dirty="0" smtClean="0"/>
                        <a:t>86</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dirty="0" smtClean="0"/>
                        <a:t>49</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dirty="0" smtClean="0"/>
                        <a:t>81</a:t>
                      </a:r>
                    </a:p>
                  </a:txBody>
                  <a:tcPr>
                    <a:lnL w="12700" cap="flat" cmpd="sng" algn="ctr">
                      <a:solidFill>
                        <a:schemeClr val="tx1"/>
                      </a:solidFill>
                      <a:prstDash val="solid"/>
                      <a:round/>
                      <a:headEnd type="none" w="med" len="med"/>
                      <a:tailEnd type="none" w="med" len="med"/>
                    </a:lnL>
                  </a:tcPr>
                </a:tc>
              </a:tr>
              <a:tr h="610425">
                <a:tc>
                  <a:txBody>
                    <a:bodyPr/>
                    <a:lstStyle/>
                    <a:p>
                      <a:r>
                        <a:rPr lang="ru-RU" sz="1400" dirty="0" smtClean="0">
                          <a:solidFill>
                            <a:srgbClr val="FF0000"/>
                          </a:solidFill>
                        </a:rPr>
                        <a:t>Необходимо отметить, что наблюдается положительная тенденция роста результатов.</a:t>
                      </a:r>
                      <a:endParaRPr lang="ru-RU" sz="1400" dirty="0">
                        <a:solidFill>
                          <a:srgbClr val="FF0000"/>
                        </a:solidFill>
                      </a:endParaRPr>
                    </a:p>
                  </a:txBody>
                  <a:tcPr/>
                </a:tc>
                <a:tc>
                  <a:txBody>
                    <a:bodyPr/>
                    <a:lstStyle/>
                    <a:p>
                      <a:endParaRPr lang="ru-RU" sz="1400" dirty="0"/>
                    </a:p>
                  </a:txBody>
                  <a:tcPr/>
                </a:tc>
                <a:tc>
                  <a:txBody>
                    <a:bodyPr/>
                    <a:lstStyle/>
                    <a:p>
                      <a:endParaRPr lang="ru-RU" sz="1400" dirty="0"/>
                    </a:p>
                  </a:txBody>
                  <a:tcPr>
                    <a:lnR w="12700" cap="flat" cmpd="sng" algn="ctr">
                      <a:solidFill>
                        <a:schemeClr val="tx1"/>
                      </a:solidFill>
                      <a:prstDash val="solid"/>
                      <a:round/>
                      <a:headEnd type="none" w="med" len="med"/>
                      <a:tailEnd type="none" w="med" len="med"/>
                    </a:lnR>
                  </a:tcPr>
                </a:tc>
                <a:tc>
                  <a:txBody>
                    <a:bodyPr/>
                    <a:lstStyle/>
                    <a:p>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r>
                        <a:rPr lang="ru-RU" sz="1050" dirty="0" smtClean="0">
                          <a:solidFill>
                            <a:srgbClr val="FF0000"/>
                          </a:solidFill>
                        </a:rPr>
                        <a:t>На протяжении последних 3-х лет наблюдается увеличение доли выпускников, набравших балл от минимального балла до 60 баллов, а также доля </a:t>
                      </a:r>
                      <a:r>
                        <a:rPr lang="ru-RU" sz="1050" dirty="0" err="1" smtClean="0">
                          <a:solidFill>
                            <a:srgbClr val="FF0000"/>
                          </a:solidFill>
                        </a:rPr>
                        <a:t>высокобалльников</a:t>
                      </a:r>
                      <a:r>
                        <a:rPr lang="ru-RU" sz="1050" dirty="0" smtClean="0">
                          <a:solidFill>
                            <a:srgbClr val="FF0000"/>
                          </a:solidFill>
                        </a:rPr>
                        <a:t>, набравших более 81 балла.</a:t>
                      </a:r>
                      <a:endParaRPr lang="ru-RU" sz="1050" dirty="0">
                        <a:solidFill>
                          <a:srgbClr val="FF0000"/>
                        </a:solidFill>
                      </a:endParaRPr>
                    </a:p>
                  </a:txBody>
                  <a:tcPr>
                    <a:lnL w="12700" cap="flat" cmpd="sng" algn="ctr">
                      <a:solidFill>
                        <a:schemeClr val="tx1"/>
                      </a:solidFill>
                      <a:prstDash val="solid"/>
                      <a:round/>
                      <a:headEnd type="none" w="med" len="med"/>
                      <a:tailEnd type="none" w="med" len="med"/>
                    </a:lnL>
                  </a:tcPr>
                </a:tc>
                <a:tc hMerge="1">
                  <a:txBody>
                    <a:bodyPr/>
                    <a:lstStyle/>
                    <a:p>
                      <a:endParaRPr lang="ru-RU" sz="900" dirty="0">
                        <a:solidFill>
                          <a:srgbClr val="FF0000"/>
                        </a:solidFill>
                      </a:endParaRPr>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3" name="Таблица 2"/>
          <p:cNvGraphicFramePr>
            <a:graphicFrameLocks noGrp="1"/>
          </p:cNvGraphicFramePr>
          <p:nvPr/>
        </p:nvGraphicFramePr>
        <p:xfrm>
          <a:off x="10446818" y="4191674"/>
          <a:ext cx="208280" cy="365760"/>
        </p:xfrm>
        <a:graphic>
          <a:graphicData uri="http://schemas.openxmlformats.org/drawingml/2006/table">
            <a:tbl>
              <a:tblPr/>
              <a:tblGrid>
                <a:gridCol w="208280"/>
              </a:tblGrid>
              <a:tr h="0">
                <a:tc>
                  <a:txBody>
                    <a:bodyPr/>
                    <a:lstStyle/>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995498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45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38" y="761999"/>
            <a:ext cx="9078157" cy="4870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978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752600"/>
            <a:ext cx="8229600" cy="4525963"/>
          </a:xfrm>
        </p:spPr>
        <p:txBody>
          <a:bodyPr/>
          <a:lstStyle/>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429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pPr marL="0" indent="0">
              <a:buNone/>
            </a:pPr>
            <a:r>
              <a:rPr lang="ru-RU" dirty="0"/>
              <a:t>Выпускники, получившие отметку «5», успешно выполняют практически все </a:t>
            </a:r>
            <a:r>
              <a:rPr lang="ru-RU" dirty="0" smtClean="0"/>
              <a:t>задания работы</a:t>
            </a:r>
            <a:r>
              <a:rPr lang="ru-RU" dirty="0"/>
              <a:t>. Небольшие затруднения у этой группы вызвали задания №№13, 22-26.</a:t>
            </a:r>
          </a:p>
          <a:p>
            <a:pPr marL="0" indent="0">
              <a:buNone/>
            </a:pPr>
            <a:r>
              <a:rPr lang="ru-RU" dirty="0"/>
              <a:t>• Выпускники, получившие отметку «4», показали успешное выполнение по </a:t>
            </a:r>
            <a:r>
              <a:rPr lang="ru-RU" dirty="0" smtClean="0"/>
              <a:t>всем заданиям </a:t>
            </a:r>
            <a:r>
              <a:rPr lang="ru-RU" dirty="0"/>
              <a:t>с результатом более 50% по заданиям базового уровня и выше 15% по </a:t>
            </a:r>
            <a:r>
              <a:rPr lang="ru-RU" dirty="0" smtClean="0"/>
              <a:t>заданиям высокого </a:t>
            </a:r>
            <a:r>
              <a:rPr lang="ru-RU" dirty="0"/>
              <a:t>и повышенного уровней. Задания №6, №14 в успешности выполнения </a:t>
            </a:r>
            <a:r>
              <a:rPr lang="ru-RU" dirty="0" smtClean="0"/>
              <a:t>мало отличаются </a:t>
            </a:r>
            <a:r>
              <a:rPr lang="ru-RU" dirty="0"/>
              <a:t>от группы выпускников, получивших отметку «5».</a:t>
            </a:r>
          </a:p>
          <a:p>
            <a:pPr marL="0" indent="0">
              <a:buNone/>
            </a:pPr>
            <a:r>
              <a:rPr lang="ru-RU" dirty="0"/>
              <a:t>• Группа выпускников, получивших отметку «3», освоила выше стандарта </a:t>
            </a:r>
            <a:r>
              <a:rPr lang="ru-RU" dirty="0" smtClean="0"/>
              <a:t>большинство проверяемых </a:t>
            </a:r>
            <a:r>
              <a:rPr lang="ru-RU" dirty="0"/>
              <a:t>элементов, кроме №№5, 8, 12, 15, 22, 23 и №26.</a:t>
            </a:r>
          </a:p>
          <a:p>
            <a:pPr marL="0" indent="0">
              <a:buNone/>
            </a:pPr>
            <a:r>
              <a:rPr lang="ru-RU" dirty="0"/>
              <a:t>• Группа выпускников, получивших отметку «2», освоила только 8 из 26 </a:t>
            </a:r>
            <a:r>
              <a:rPr lang="ru-RU" dirty="0" smtClean="0"/>
              <a:t>проверяемых  элементов</a:t>
            </a:r>
            <a:endParaRPr lang="ru-RU" dirty="0"/>
          </a:p>
        </p:txBody>
      </p:sp>
    </p:spTree>
    <p:extLst>
      <p:ext uri="{BB962C8B-B14F-4D97-AF65-F5344CB8AC3E}">
        <p14:creationId xmlns:p14="http://schemas.microsoft.com/office/powerpoint/2010/main" val="86239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41" y="228600"/>
            <a:ext cx="864295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29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295400"/>
          </a:xfrm>
        </p:spPr>
        <p:txBody>
          <a:bodyPr>
            <a:normAutofit/>
          </a:bodyPr>
          <a:lstStyle/>
          <a:p>
            <a:r>
              <a:rPr lang="ru-RU" sz="2000" b="1" dirty="0" smtClean="0">
                <a:latin typeface="Times New Roman" pitchFamily="18" charset="0"/>
                <a:cs typeface="Times New Roman" pitchFamily="18" charset="0"/>
              </a:rPr>
              <a:t>Результаты Советский район</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indent="0">
              <a:buNone/>
            </a:pPr>
            <a:endParaRPr lang="ru-RU" sz="2400" dirty="0"/>
          </a:p>
          <a:p>
            <a:endParaRPr lang="ru-RU" sz="2400" dirty="0"/>
          </a:p>
        </p:txBody>
      </p:sp>
      <p:graphicFrame>
        <p:nvGraphicFramePr>
          <p:cNvPr id="4" name="Таблица 3"/>
          <p:cNvGraphicFramePr>
            <a:graphicFrameLocks noGrp="1"/>
          </p:cNvGraphicFramePr>
          <p:nvPr>
            <p:extLst>
              <p:ext uri="{D42A27DB-BD31-4B8C-83A1-F6EECF244321}">
                <p14:modId xmlns:p14="http://schemas.microsoft.com/office/powerpoint/2010/main" val="3863612691"/>
              </p:ext>
            </p:extLst>
          </p:nvPr>
        </p:nvGraphicFramePr>
        <p:xfrm>
          <a:off x="381000" y="905535"/>
          <a:ext cx="8305800" cy="5876265"/>
        </p:xfrm>
        <a:graphic>
          <a:graphicData uri="http://schemas.openxmlformats.org/drawingml/2006/table">
            <a:tbl>
              <a:tblPr firstRow="1" bandRow="1">
                <a:tableStyleId>{5C22544A-7EE6-4342-B048-85BDC9FD1C3A}</a:tableStyleId>
              </a:tblPr>
              <a:tblGrid>
                <a:gridCol w="2847703"/>
                <a:gridCol w="553720"/>
                <a:gridCol w="632823"/>
                <a:gridCol w="711926"/>
                <a:gridCol w="968828"/>
                <a:gridCol w="1186832"/>
                <a:gridCol w="1403968"/>
              </a:tblGrid>
              <a:tr h="662463">
                <a:tc>
                  <a:txBody>
                    <a:bodyPr/>
                    <a:lstStyle/>
                    <a:p>
                      <a:endParaRPr lang="ru-RU" sz="1400" dirty="0"/>
                    </a:p>
                  </a:txBody>
                  <a:tcPr/>
                </a:tc>
                <a:tc>
                  <a:txBody>
                    <a:bodyPr/>
                    <a:lstStyle/>
                    <a:p>
                      <a:r>
                        <a:rPr lang="ru-RU" sz="1400" dirty="0" smtClean="0">
                          <a:solidFill>
                            <a:schemeClr val="tx1"/>
                          </a:solidFill>
                        </a:rPr>
                        <a:t>2018</a:t>
                      </a:r>
                      <a:endParaRPr lang="ru-RU" sz="140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r>
                        <a:rPr lang="ru-RU" sz="1400" dirty="0" smtClean="0">
                          <a:solidFill>
                            <a:schemeClr val="tx1"/>
                          </a:solidFill>
                        </a:rPr>
                        <a:t>2019</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400" dirty="0" smtClean="0">
                          <a:solidFill>
                            <a:schemeClr val="tx1"/>
                          </a:solidFill>
                        </a:rPr>
                        <a:t>2020</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400" dirty="0" smtClean="0">
                          <a:solidFill>
                            <a:schemeClr val="tx1"/>
                          </a:solidFill>
                        </a:rPr>
                        <a:t>2021</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400" dirty="0" smtClean="0">
                          <a:solidFill>
                            <a:schemeClr val="tx1"/>
                          </a:solidFill>
                        </a:rPr>
                        <a:t>2022</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400" dirty="0" smtClean="0">
                          <a:solidFill>
                            <a:schemeClr val="tx1"/>
                          </a:solidFill>
                        </a:rPr>
                        <a:t>2023</a:t>
                      </a:r>
                      <a:endParaRPr lang="ru-RU" sz="1400" dirty="0">
                        <a:solidFill>
                          <a:schemeClr val="tx1"/>
                        </a:solidFill>
                      </a:endParaRPr>
                    </a:p>
                  </a:txBody>
                  <a:tcPr>
                    <a:lnL w="12700" cap="flat" cmpd="sng" algn="ctr">
                      <a:solidFill>
                        <a:schemeClr val="tx1"/>
                      </a:solidFill>
                      <a:prstDash val="solid"/>
                      <a:round/>
                      <a:headEnd type="none" w="med" len="med"/>
                      <a:tailEnd type="none" w="med" len="med"/>
                    </a:lnL>
                  </a:tcPr>
                </a:tc>
              </a:tr>
              <a:tr h="549501">
                <a:tc>
                  <a:txBody>
                    <a:bodyPr/>
                    <a:lstStyle/>
                    <a:p>
                      <a:r>
                        <a:rPr lang="ru-RU" sz="1400" dirty="0" smtClean="0"/>
                        <a:t>Сдавали</a:t>
                      </a:r>
                      <a:endParaRPr lang="ru-RU" sz="1400" dirty="0"/>
                    </a:p>
                  </a:txBody>
                  <a:tcPr/>
                </a:tc>
                <a:tc>
                  <a:txBody>
                    <a:bodyPr/>
                    <a:lstStyle/>
                    <a:p>
                      <a:r>
                        <a:rPr lang="ru-RU" sz="1400" dirty="0" smtClean="0"/>
                        <a:t>47</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60</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400" dirty="0" smtClean="0"/>
                        <a:t>60</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400" dirty="0" smtClean="0"/>
                        <a:t>65</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400" dirty="0" smtClean="0"/>
                        <a:t>61</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400" dirty="0" smtClean="0"/>
                        <a:t>52</a:t>
                      </a:r>
                      <a:endParaRPr lang="ru-RU" sz="1400" dirty="0"/>
                    </a:p>
                  </a:txBody>
                  <a:tcPr>
                    <a:lnL w="12700" cap="flat" cmpd="sng" algn="ctr">
                      <a:solidFill>
                        <a:schemeClr val="tx1"/>
                      </a:solidFill>
                      <a:prstDash val="solid"/>
                      <a:round/>
                      <a:headEnd type="none" w="med" len="med"/>
                      <a:tailEnd type="none" w="med" len="med"/>
                    </a:lnL>
                  </a:tcPr>
                </a:tc>
              </a:tr>
              <a:tr h="1310469">
                <a:tc>
                  <a:txBody>
                    <a:bodyPr/>
                    <a:lstStyle/>
                    <a:p>
                      <a:r>
                        <a:rPr lang="ru-RU" sz="1400" dirty="0" smtClean="0"/>
                        <a:t>Не преодолели порог</a:t>
                      </a:r>
                      <a:endParaRPr lang="ru-RU" sz="1400" dirty="0"/>
                    </a:p>
                  </a:txBody>
                  <a:tcPr/>
                </a:tc>
                <a:tc>
                  <a:txBody>
                    <a:bodyPr/>
                    <a:lstStyle/>
                    <a:p>
                      <a:r>
                        <a:rPr lang="ru-RU" sz="1400" dirty="0" smtClean="0"/>
                        <a:t>5</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7</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400" dirty="0" smtClean="0"/>
                        <a:t>6</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400" dirty="0" smtClean="0"/>
                        <a:t>14</a:t>
                      </a:r>
                      <a:r>
                        <a:rPr lang="ru-RU" sz="1400" baseline="0" dirty="0" smtClean="0"/>
                        <a:t> (№1, 2, гимназия, Малиновский, Алябьево, Таёжный)</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400" dirty="0" smtClean="0"/>
                        <a:t>25( №1,2, 4, гимназия, Пионерский, Малиновский, Таёжный, Алябьево)</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400" dirty="0" smtClean="0"/>
                        <a:t>3( </a:t>
                      </a:r>
                      <a:r>
                        <a:rPr lang="ru-RU" sz="1400" dirty="0" smtClean="0"/>
                        <a:t>Малиновский-2</a:t>
                      </a:r>
                      <a:r>
                        <a:rPr lang="ru-RU" sz="1400" dirty="0" smtClean="0"/>
                        <a:t>, гимназия-1)</a:t>
                      </a:r>
                      <a:endParaRPr lang="ru-RU" sz="1400" dirty="0"/>
                    </a:p>
                  </a:txBody>
                  <a:tcPr>
                    <a:lnL w="12700" cap="flat" cmpd="sng" algn="ctr">
                      <a:solidFill>
                        <a:schemeClr val="tx1"/>
                      </a:solidFill>
                      <a:prstDash val="solid"/>
                      <a:round/>
                      <a:headEnd type="none" w="med" len="med"/>
                      <a:tailEnd type="none" w="med" len="med"/>
                    </a:lnL>
                  </a:tcPr>
                </a:tc>
              </a:tr>
              <a:tr h="586263">
                <a:tc>
                  <a:txBody>
                    <a:bodyPr/>
                    <a:lstStyle/>
                    <a:p>
                      <a:r>
                        <a:rPr lang="ru-RU" sz="1400" dirty="0" smtClean="0"/>
                        <a:t>Средний</a:t>
                      </a:r>
                      <a:r>
                        <a:rPr lang="ru-RU" sz="1400" baseline="0" dirty="0" smtClean="0"/>
                        <a:t> балл</a:t>
                      </a:r>
                      <a:endParaRPr lang="ru-RU" sz="1400" dirty="0"/>
                    </a:p>
                  </a:txBody>
                  <a:tcPr/>
                </a:tc>
                <a:tc>
                  <a:txBody>
                    <a:bodyPr/>
                    <a:lstStyle/>
                    <a:p>
                      <a:r>
                        <a:rPr lang="ru-RU" sz="1400" dirty="0" smtClean="0"/>
                        <a:t>55,2</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54,76</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400" dirty="0" smtClean="0"/>
                        <a:t>51,27</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400" dirty="0" smtClean="0"/>
                        <a:t>48,6                                   ( снижение 2,7)</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400" dirty="0" smtClean="0"/>
                        <a:t>40,44</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400" dirty="0" smtClean="0">
                          <a:solidFill>
                            <a:srgbClr val="FF0000"/>
                          </a:solidFill>
                        </a:rPr>
                        <a:t>57,75</a:t>
                      </a:r>
                      <a:endParaRPr lang="ru-RU" sz="1400" dirty="0">
                        <a:solidFill>
                          <a:srgbClr val="FF0000"/>
                        </a:solidFill>
                      </a:endParaRPr>
                    </a:p>
                  </a:txBody>
                  <a:tcPr>
                    <a:lnL w="12700" cap="flat" cmpd="sng" algn="ctr">
                      <a:solidFill>
                        <a:schemeClr val="tx1"/>
                      </a:solidFill>
                      <a:prstDash val="solid"/>
                      <a:round/>
                      <a:headEnd type="none" w="med" len="med"/>
                      <a:tailEnd type="none" w="med" len="med"/>
                    </a:lnL>
                  </a:tcPr>
                </a:tc>
              </a:tr>
              <a:tr h="549501">
                <a:tc>
                  <a:txBody>
                    <a:bodyPr/>
                    <a:lstStyle/>
                    <a:p>
                      <a:r>
                        <a:rPr lang="ru-RU" sz="1400" dirty="0" smtClean="0"/>
                        <a:t>Получили 100 баллов</a:t>
                      </a:r>
                      <a:endParaRPr lang="ru-RU" sz="1400" dirty="0"/>
                    </a:p>
                  </a:txBody>
                  <a:tcPr/>
                </a:tc>
                <a:tc>
                  <a:txBody>
                    <a:bodyPr/>
                    <a:lstStyle/>
                    <a:p>
                      <a:r>
                        <a:rPr lang="ru-RU" sz="1400" dirty="0" smtClean="0"/>
                        <a:t>0</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0</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400" dirty="0" smtClean="0"/>
                        <a:t>0</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400" dirty="0" smtClean="0"/>
                        <a:t>0</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400" dirty="0" smtClean="0"/>
                        <a:t>0</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400" dirty="0" smtClean="0"/>
                        <a:t>0</a:t>
                      </a:r>
                      <a:endParaRPr lang="ru-RU" sz="1400" dirty="0"/>
                    </a:p>
                  </a:txBody>
                  <a:tcPr>
                    <a:lnL w="12700" cap="flat" cmpd="sng" algn="ctr">
                      <a:solidFill>
                        <a:schemeClr val="tx1"/>
                      </a:solidFill>
                      <a:prstDash val="solid"/>
                      <a:round/>
                      <a:headEnd type="none" w="med" len="med"/>
                      <a:tailEnd type="none" w="med" len="med"/>
                    </a:lnL>
                  </a:tcPr>
                </a:tc>
              </a:tr>
              <a:tr h="1637055">
                <a:tc>
                  <a:txBody>
                    <a:bodyPr/>
                    <a:lstStyle/>
                    <a:p>
                      <a:r>
                        <a:rPr lang="ru-RU" sz="1400" dirty="0" smtClean="0"/>
                        <a:t>Получили от 81 до 100</a:t>
                      </a:r>
                      <a:r>
                        <a:rPr lang="ru-RU" sz="1400" baseline="0" dirty="0" smtClean="0"/>
                        <a:t> баллов</a:t>
                      </a:r>
                    </a:p>
                    <a:p>
                      <a:r>
                        <a:rPr lang="ru-RU" sz="1400" baseline="0" dirty="0" smtClean="0"/>
                        <a:t>Самый  высокий балл-77 ( школа №1, школа №2)</a:t>
                      </a:r>
                    </a:p>
                  </a:txBody>
                  <a:tcPr>
                    <a:lnB w="12700" cap="flat" cmpd="sng" algn="ctr">
                      <a:solidFill>
                        <a:schemeClr val="tx1"/>
                      </a:solidFill>
                      <a:prstDash val="solid"/>
                      <a:round/>
                      <a:headEnd type="none" w="med" len="med"/>
                      <a:tailEnd type="none" w="med" len="med"/>
                    </a:lnB>
                  </a:tcPr>
                </a:tc>
                <a:tc>
                  <a:txBody>
                    <a:bodyPr/>
                    <a:lstStyle/>
                    <a:p>
                      <a:r>
                        <a:rPr lang="ru-RU" sz="1400" dirty="0" smtClean="0"/>
                        <a:t>2</a:t>
                      </a:r>
                      <a:endParaRPr lang="ru-RU"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ru-RU" sz="1400" dirty="0" smtClean="0"/>
                        <a:t>2</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ru-RU" sz="1400" dirty="0" smtClean="0"/>
                        <a:t>0</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ru-RU" sz="1400" dirty="0" smtClean="0"/>
                        <a:t>2 ( Агириш)</a:t>
                      </a:r>
                    </a:p>
                    <a:p>
                      <a:endParaRPr lang="ru-RU" sz="1400" dirty="0" smtClean="0"/>
                    </a:p>
                    <a:p>
                      <a:endParaRPr lang="ru-RU" sz="1400" dirty="0" smtClean="0"/>
                    </a:p>
                    <a:p>
                      <a:r>
                        <a:rPr lang="ru-RU" sz="1400" dirty="0" smtClean="0"/>
                        <a:t>84 – МБОУСОШ</a:t>
                      </a:r>
                      <a:r>
                        <a:rPr lang="ru-RU" sz="1400" baseline="0" dirty="0" smtClean="0"/>
                        <a:t> п. Агириш</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ru-RU" sz="1400" dirty="0" smtClean="0"/>
                        <a:t>1-84 ( школа №2)</a:t>
                      </a:r>
                    </a:p>
                    <a:p>
                      <a:r>
                        <a:rPr lang="ru-RU" sz="1400" dirty="0" smtClean="0"/>
                        <a:t>1- 74                                       ( Пионерский)</a:t>
                      </a:r>
                    </a:p>
                    <a:p>
                      <a:r>
                        <a:rPr lang="ru-RU" sz="1400" dirty="0" smtClean="0"/>
                        <a:t>1-73 (Зеленоборск)</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indent="0">
                        <a:buNone/>
                      </a:pPr>
                      <a:r>
                        <a:rPr lang="ru-RU" sz="1400" dirty="0" smtClean="0"/>
                        <a:t>98-Алябьевская школа</a:t>
                      </a:r>
                    </a:p>
                    <a:p>
                      <a:pPr marL="0" indent="0">
                        <a:buNone/>
                      </a:pPr>
                      <a:r>
                        <a:rPr lang="ru-RU" sz="1400" dirty="0" smtClean="0"/>
                        <a:t>89-</a:t>
                      </a:r>
                      <a:r>
                        <a:rPr lang="ru-RU" sz="1400" baseline="0" dirty="0" smtClean="0"/>
                        <a:t> школа№1, Пионерская школа</a:t>
                      </a:r>
                      <a:endParaRPr lang="ru-RU" sz="1400" dirty="0" smtClean="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1410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latin typeface="+mn-lt"/>
              </a:rPr>
              <a:t>Средний балл ЕГЭ  2020-2022 год </a:t>
            </a:r>
            <a:endParaRPr lang="ru-RU" sz="2800" b="1" dirty="0">
              <a:latin typeface="+mn-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015460767"/>
              </p:ext>
            </p:extLst>
          </p:nvPr>
        </p:nvGraphicFramePr>
        <p:xfrm>
          <a:off x="533400" y="1386840"/>
          <a:ext cx="8153401" cy="5242560"/>
        </p:xfrm>
        <a:graphic>
          <a:graphicData uri="http://schemas.openxmlformats.org/drawingml/2006/table">
            <a:tbl>
              <a:tblPr firstRow="1" bandRow="1">
                <a:tableStyleId>{5C22544A-7EE6-4342-B048-85BDC9FD1C3A}</a:tableStyleId>
              </a:tblPr>
              <a:tblGrid>
                <a:gridCol w="3962400"/>
                <a:gridCol w="1219200"/>
                <a:gridCol w="1292703"/>
                <a:gridCol w="839549"/>
                <a:gridCol w="839549"/>
              </a:tblGrid>
              <a:tr h="280889">
                <a:tc>
                  <a:txBody>
                    <a:bodyPr/>
                    <a:lstStyle/>
                    <a:p>
                      <a:r>
                        <a:rPr lang="ru-RU" sz="1600" dirty="0" smtClean="0"/>
                        <a:t>Россия</a:t>
                      </a:r>
                      <a:endParaRPr lang="ru-RU" sz="1600" dirty="0"/>
                    </a:p>
                  </a:txBody>
                  <a:tcPr/>
                </a:tc>
                <a:tc>
                  <a:txBody>
                    <a:bodyPr/>
                    <a:lstStyle/>
                    <a:p>
                      <a:r>
                        <a:rPr lang="ru-RU" sz="1600" dirty="0" smtClean="0"/>
                        <a:t>51,5</a:t>
                      </a:r>
                      <a:endParaRPr lang="ru-RU" sz="1600" dirty="0"/>
                    </a:p>
                  </a:txBody>
                  <a:tcPr>
                    <a:lnR w="12700" cap="flat" cmpd="sng" algn="ctr">
                      <a:solidFill>
                        <a:schemeClr val="tx1"/>
                      </a:solidFill>
                      <a:prstDash val="solid"/>
                      <a:round/>
                      <a:headEnd type="none" w="med" len="med"/>
                      <a:tailEnd type="none" w="med" len="med"/>
                    </a:lnR>
                  </a:tcPr>
                </a:tc>
                <a:tc>
                  <a:txBody>
                    <a:bodyPr/>
                    <a:lstStyle/>
                    <a:p>
                      <a:r>
                        <a:rPr lang="ru-RU" sz="1600" dirty="0" smtClean="0"/>
                        <a:t>51,5</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50,2</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50,8</a:t>
                      </a:r>
                      <a:endParaRPr lang="ru-RU" sz="1600" dirty="0"/>
                    </a:p>
                  </a:txBody>
                  <a:tcPr>
                    <a:lnL w="12700" cap="flat" cmpd="sng" algn="ctr">
                      <a:solidFill>
                        <a:schemeClr val="tx1"/>
                      </a:solidFill>
                      <a:prstDash val="solid"/>
                      <a:round/>
                      <a:headEnd type="none" w="med" len="med"/>
                      <a:tailEnd type="none" w="med" len="med"/>
                    </a:lnL>
                  </a:tcPr>
                </a:tc>
              </a:tr>
              <a:tr h="280889">
                <a:tc>
                  <a:txBody>
                    <a:bodyPr/>
                    <a:lstStyle/>
                    <a:p>
                      <a:r>
                        <a:rPr lang="ru-RU" sz="1600" dirty="0" smtClean="0"/>
                        <a:t>ХМАО</a:t>
                      </a:r>
                      <a:endParaRPr lang="ru-RU" sz="1600" dirty="0"/>
                    </a:p>
                  </a:txBody>
                  <a:tcPr/>
                </a:tc>
                <a:tc>
                  <a:txBody>
                    <a:bodyPr/>
                    <a:lstStyle/>
                    <a:p>
                      <a:r>
                        <a:rPr lang="ru-RU" sz="1600" dirty="0" smtClean="0"/>
                        <a:t>51,3</a:t>
                      </a:r>
                      <a:endParaRPr lang="ru-RU" sz="1600" dirty="0"/>
                    </a:p>
                  </a:txBody>
                  <a:tcPr>
                    <a:lnR w="12700" cap="flat" cmpd="sng" algn="ctr">
                      <a:solidFill>
                        <a:schemeClr val="tx1"/>
                      </a:solidFill>
                      <a:prstDash val="solid"/>
                      <a:round/>
                      <a:headEnd type="none" w="med" len="med"/>
                      <a:tailEnd type="none" w="med" len="med"/>
                    </a:lnR>
                  </a:tcPr>
                </a:tc>
                <a:tc>
                  <a:txBody>
                    <a:bodyPr/>
                    <a:lstStyle/>
                    <a:p>
                      <a:r>
                        <a:rPr lang="ru-RU" sz="1600" dirty="0" smtClean="0"/>
                        <a:t>51,33</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47,52</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51,16</a:t>
                      </a:r>
                      <a:endParaRPr lang="ru-RU" sz="1600" dirty="0"/>
                    </a:p>
                  </a:txBody>
                  <a:tcPr>
                    <a:lnL w="12700" cap="flat" cmpd="sng" algn="ctr">
                      <a:solidFill>
                        <a:schemeClr val="tx1"/>
                      </a:solidFill>
                      <a:prstDash val="solid"/>
                      <a:round/>
                      <a:headEnd type="none" w="med" len="med"/>
                      <a:tailEnd type="none" w="med" len="med"/>
                    </a:lnL>
                  </a:tcPr>
                </a:tc>
              </a:tr>
              <a:tr h="280889">
                <a:tc>
                  <a:txBody>
                    <a:bodyPr/>
                    <a:lstStyle/>
                    <a:p>
                      <a:r>
                        <a:rPr lang="ru-RU" sz="1600" dirty="0" smtClean="0"/>
                        <a:t>Советский район</a:t>
                      </a:r>
                      <a:endParaRPr lang="ru-RU" sz="1600" dirty="0"/>
                    </a:p>
                  </a:txBody>
                  <a:tcPr/>
                </a:tc>
                <a:tc>
                  <a:txBody>
                    <a:bodyPr/>
                    <a:lstStyle/>
                    <a:p>
                      <a:r>
                        <a:rPr lang="ru-RU" sz="1600" dirty="0" smtClean="0"/>
                        <a:t>51,27</a:t>
                      </a:r>
                      <a:endParaRPr lang="ru-RU" sz="1600" dirty="0"/>
                    </a:p>
                  </a:txBody>
                  <a:tcPr>
                    <a:lnR w="12700" cap="flat" cmpd="sng" algn="ctr">
                      <a:solidFill>
                        <a:schemeClr val="tx1"/>
                      </a:solidFill>
                      <a:prstDash val="solid"/>
                      <a:round/>
                      <a:headEnd type="none" w="med" len="med"/>
                      <a:tailEnd type="none" w="med" len="med"/>
                    </a:lnR>
                  </a:tcPr>
                </a:tc>
                <a:tc>
                  <a:txBody>
                    <a:bodyPr/>
                    <a:lstStyle/>
                    <a:p>
                      <a:r>
                        <a:rPr lang="ru-RU" sz="1600" dirty="0" smtClean="0"/>
                        <a:t>48,6</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40,44</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57,75</a:t>
                      </a:r>
                      <a:endParaRPr lang="ru-RU" sz="1600" dirty="0"/>
                    </a:p>
                  </a:txBody>
                  <a:tcPr>
                    <a:lnL w="12700" cap="flat" cmpd="sng" algn="ctr">
                      <a:solidFill>
                        <a:schemeClr val="tx1"/>
                      </a:solidFill>
                      <a:prstDash val="solid"/>
                      <a:round/>
                      <a:headEnd type="none" w="med" len="med"/>
                      <a:tailEnd type="none" w="med" len="med"/>
                    </a:lnL>
                  </a:tcPr>
                </a:tc>
              </a:tr>
              <a:tr h="280889">
                <a:tc>
                  <a:txBody>
                    <a:bodyPr/>
                    <a:lstStyle/>
                    <a:p>
                      <a:r>
                        <a:rPr lang="ru-RU" sz="1600" dirty="0" smtClean="0"/>
                        <a:t>Школа</a:t>
                      </a:r>
                      <a:r>
                        <a:rPr lang="ru-RU" sz="1600" baseline="0" dirty="0" smtClean="0"/>
                        <a:t> №4</a:t>
                      </a:r>
                      <a:endParaRPr lang="ru-RU" sz="1600" dirty="0"/>
                    </a:p>
                  </a:txBody>
                  <a:tcPr/>
                </a:tc>
                <a:tc>
                  <a:txBody>
                    <a:bodyPr/>
                    <a:lstStyle/>
                    <a:p>
                      <a:r>
                        <a:rPr lang="ru-RU" sz="1600" dirty="0" smtClean="0"/>
                        <a:t>45</a:t>
                      </a:r>
                      <a:endParaRPr lang="ru-RU" sz="1600" dirty="0"/>
                    </a:p>
                  </a:txBody>
                  <a:tcPr>
                    <a:lnR w="12700" cap="flat" cmpd="sng" algn="ctr">
                      <a:solidFill>
                        <a:schemeClr val="tx1"/>
                      </a:solidFill>
                      <a:prstDash val="solid"/>
                      <a:round/>
                      <a:headEnd type="none" w="med" len="med"/>
                      <a:tailEnd type="none" w="med" len="med"/>
                    </a:lnR>
                  </a:tcPr>
                </a:tc>
                <a:tc>
                  <a:txBody>
                    <a:bodyPr/>
                    <a:lstStyle/>
                    <a:p>
                      <a:r>
                        <a:rPr lang="ru-RU" sz="1600" dirty="0" smtClean="0"/>
                        <a:t>56</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26</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57</a:t>
                      </a:r>
                      <a:endParaRPr lang="ru-RU" sz="1600" dirty="0"/>
                    </a:p>
                  </a:txBody>
                  <a:tcPr>
                    <a:lnL w="12700" cap="flat" cmpd="sng" algn="ctr">
                      <a:solidFill>
                        <a:schemeClr val="tx1"/>
                      </a:solidFill>
                      <a:prstDash val="solid"/>
                      <a:round/>
                      <a:headEnd type="none" w="med" len="med"/>
                      <a:tailEnd type="none" w="med" len="med"/>
                    </a:lnL>
                  </a:tcPr>
                </a:tc>
              </a:tr>
              <a:tr h="280889">
                <a:tc>
                  <a:txBody>
                    <a:bodyPr/>
                    <a:lstStyle/>
                    <a:p>
                      <a:r>
                        <a:rPr lang="ru-RU" sz="1600" dirty="0" smtClean="0"/>
                        <a:t>Школа № 2</a:t>
                      </a:r>
                      <a:endParaRPr lang="ru-RU" sz="1600" dirty="0"/>
                    </a:p>
                  </a:txBody>
                  <a:tcPr/>
                </a:tc>
                <a:tc>
                  <a:txBody>
                    <a:bodyPr/>
                    <a:lstStyle/>
                    <a:p>
                      <a:r>
                        <a:rPr lang="ru-RU" sz="1600" dirty="0" smtClean="0"/>
                        <a:t>54</a:t>
                      </a:r>
                      <a:endParaRPr lang="ru-RU" sz="1600" dirty="0"/>
                    </a:p>
                  </a:txBody>
                  <a:tcPr>
                    <a:lnR w="12700" cap="flat" cmpd="sng" algn="ctr">
                      <a:solidFill>
                        <a:schemeClr val="tx1"/>
                      </a:solidFill>
                      <a:prstDash val="solid"/>
                      <a:round/>
                      <a:headEnd type="none" w="med" len="med"/>
                      <a:tailEnd type="none" w="med" len="med"/>
                    </a:lnR>
                  </a:tcPr>
                </a:tc>
                <a:tc>
                  <a:txBody>
                    <a:bodyPr/>
                    <a:lstStyle/>
                    <a:p>
                      <a:r>
                        <a:rPr lang="ru-RU" sz="1600" dirty="0" smtClean="0"/>
                        <a:t>44</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50,6</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65</a:t>
                      </a:r>
                      <a:endParaRPr lang="ru-RU" sz="1600" dirty="0"/>
                    </a:p>
                  </a:txBody>
                  <a:tcPr>
                    <a:lnL w="12700" cap="flat" cmpd="sng" algn="ctr">
                      <a:solidFill>
                        <a:schemeClr val="tx1"/>
                      </a:solidFill>
                      <a:prstDash val="solid"/>
                      <a:round/>
                      <a:headEnd type="none" w="med" len="med"/>
                      <a:tailEnd type="none" w="med" len="med"/>
                    </a:lnL>
                  </a:tcPr>
                </a:tc>
              </a:tr>
              <a:tr h="280889">
                <a:tc>
                  <a:txBody>
                    <a:bodyPr/>
                    <a:lstStyle/>
                    <a:p>
                      <a:r>
                        <a:rPr lang="ru-RU" sz="1600" dirty="0" smtClean="0"/>
                        <a:t>Школа №1</a:t>
                      </a:r>
                      <a:endParaRPr lang="ru-RU" sz="1600" dirty="0"/>
                    </a:p>
                  </a:txBody>
                  <a:tcPr/>
                </a:tc>
                <a:tc>
                  <a:txBody>
                    <a:bodyPr/>
                    <a:lstStyle/>
                    <a:p>
                      <a:r>
                        <a:rPr lang="ru-RU" sz="1600" dirty="0" smtClean="0"/>
                        <a:t>56</a:t>
                      </a:r>
                      <a:endParaRPr lang="ru-RU" sz="1600" dirty="0"/>
                    </a:p>
                  </a:txBody>
                  <a:tcPr>
                    <a:lnR w="12700" cap="flat" cmpd="sng" algn="ctr">
                      <a:solidFill>
                        <a:schemeClr val="tx1"/>
                      </a:solidFill>
                      <a:prstDash val="solid"/>
                      <a:round/>
                      <a:headEnd type="none" w="med" len="med"/>
                      <a:tailEnd type="none" w="med" len="med"/>
                    </a:lnR>
                  </a:tcPr>
                </a:tc>
                <a:tc>
                  <a:txBody>
                    <a:bodyPr/>
                    <a:lstStyle/>
                    <a:p>
                      <a:r>
                        <a:rPr lang="ru-RU" sz="1600" dirty="0" smtClean="0"/>
                        <a:t>41</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33,3</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62</a:t>
                      </a:r>
                      <a:endParaRPr lang="ru-RU" sz="1600" dirty="0"/>
                    </a:p>
                  </a:txBody>
                  <a:tcPr>
                    <a:lnL w="12700" cap="flat" cmpd="sng" algn="ctr">
                      <a:solidFill>
                        <a:schemeClr val="tx1"/>
                      </a:solidFill>
                      <a:prstDash val="solid"/>
                      <a:round/>
                      <a:headEnd type="none" w="med" len="med"/>
                      <a:tailEnd type="none" w="med" len="med"/>
                    </a:lnL>
                  </a:tcPr>
                </a:tc>
              </a:tr>
              <a:tr h="280889">
                <a:tc>
                  <a:txBody>
                    <a:bodyPr/>
                    <a:lstStyle/>
                    <a:p>
                      <a:r>
                        <a:rPr lang="ru-RU" sz="1600" dirty="0" smtClean="0"/>
                        <a:t>гимназия</a:t>
                      </a:r>
                      <a:endParaRPr lang="ru-RU" sz="1600" dirty="0"/>
                    </a:p>
                  </a:txBody>
                  <a:tcPr/>
                </a:tc>
                <a:tc>
                  <a:txBody>
                    <a:bodyPr/>
                    <a:lstStyle/>
                    <a:p>
                      <a:r>
                        <a:rPr lang="ru-RU" sz="1600" dirty="0" smtClean="0"/>
                        <a:t>49</a:t>
                      </a:r>
                      <a:endParaRPr lang="ru-RU" sz="1600" dirty="0"/>
                    </a:p>
                  </a:txBody>
                  <a:tcPr>
                    <a:lnR w="12700" cap="flat" cmpd="sng" algn="ctr">
                      <a:solidFill>
                        <a:schemeClr val="tx1"/>
                      </a:solidFill>
                      <a:prstDash val="solid"/>
                      <a:round/>
                      <a:headEnd type="none" w="med" len="med"/>
                      <a:tailEnd type="none" w="med" len="med"/>
                    </a:lnR>
                  </a:tcPr>
                </a:tc>
                <a:tc>
                  <a:txBody>
                    <a:bodyPr/>
                    <a:lstStyle/>
                    <a:p>
                      <a:r>
                        <a:rPr lang="ru-RU" sz="1600" dirty="0" smtClean="0"/>
                        <a:t>53</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38,8</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44</a:t>
                      </a:r>
                      <a:endParaRPr lang="ru-RU" sz="1600" dirty="0"/>
                    </a:p>
                  </a:txBody>
                  <a:tcPr>
                    <a:lnL w="12700" cap="flat" cmpd="sng" algn="ctr">
                      <a:solidFill>
                        <a:schemeClr val="tx1"/>
                      </a:solidFill>
                      <a:prstDash val="solid"/>
                      <a:round/>
                      <a:headEnd type="none" w="med" len="med"/>
                      <a:tailEnd type="none" w="med" len="med"/>
                    </a:lnL>
                  </a:tcPr>
                </a:tc>
              </a:tr>
              <a:tr h="280889">
                <a:tc>
                  <a:txBody>
                    <a:bodyPr/>
                    <a:lstStyle/>
                    <a:p>
                      <a:r>
                        <a:rPr lang="ru-RU" sz="1600" dirty="0" smtClean="0"/>
                        <a:t>МБОУСОШ </a:t>
                      </a:r>
                      <a:r>
                        <a:rPr lang="ru-RU" sz="1600" dirty="0" err="1" smtClean="0"/>
                        <a:t>п.Зеленоборский</a:t>
                      </a:r>
                      <a:endParaRPr lang="ru-RU" sz="1600" dirty="0"/>
                    </a:p>
                  </a:txBody>
                  <a:tcPr/>
                </a:tc>
                <a:tc>
                  <a:txBody>
                    <a:bodyPr/>
                    <a:lstStyle/>
                    <a:p>
                      <a:r>
                        <a:rPr lang="ru-RU" sz="1600" dirty="0" smtClean="0"/>
                        <a:t>53</a:t>
                      </a:r>
                      <a:endParaRPr lang="ru-RU" sz="1600" dirty="0"/>
                    </a:p>
                  </a:txBody>
                  <a:tcPr>
                    <a:lnR w="12700" cap="flat" cmpd="sng" algn="ctr">
                      <a:solidFill>
                        <a:schemeClr val="tx1"/>
                      </a:solidFill>
                      <a:prstDash val="solid"/>
                      <a:round/>
                      <a:headEnd type="none" w="med" len="med"/>
                      <a:tailEnd type="none" w="med" len="med"/>
                    </a:lnR>
                  </a:tcPr>
                </a:tc>
                <a:tc>
                  <a:txBody>
                    <a:bodyPr/>
                    <a:lstStyle/>
                    <a:p>
                      <a:r>
                        <a:rPr lang="ru-RU" sz="1600" dirty="0" smtClean="0"/>
                        <a:t>56</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54</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41</a:t>
                      </a:r>
                      <a:endParaRPr lang="ru-RU" sz="1600" dirty="0"/>
                    </a:p>
                  </a:txBody>
                  <a:tcPr>
                    <a:lnL w="12700" cap="flat" cmpd="sng" algn="ctr">
                      <a:solidFill>
                        <a:schemeClr val="tx1"/>
                      </a:solidFill>
                      <a:prstDash val="solid"/>
                      <a:round/>
                      <a:headEnd type="none" w="med" len="med"/>
                      <a:tailEnd type="none" w="med" len="med"/>
                    </a:lnL>
                  </a:tcPr>
                </a:tc>
              </a:tr>
              <a:tr h="280889">
                <a:tc>
                  <a:txBody>
                    <a:bodyPr/>
                    <a:lstStyle/>
                    <a:p>
                      <a:r>
                        <a:rPr lang="ru-RU" sz="1600" dirty="0" smtClean="0"/>
                        <a:t>МБОУСОШ</a:t>
                      </a:r>
                      <a:r>
                        <a:rPr lang="ru-RU" sz="1600" baseline="0" dirty="0" smtClean="0"/>
                        <a:t> . Малиновский</a:t>
                      </a:r>
                      <a:endParaRPr lang="ru-RU" sz="1600" dirty="0"/>
                    </a:p>
                  </a:txBody>
                  <a:tcPr/>
                </a:tc>
                <a:tc>
                  <a:txBody>
                    <a:bodyPr/>
                    <a:lstStyle/>
                    <a:p>
                      <a:r>
                        <a:rPr lang="ru-RU" sz="1600" dirty="0" smtClean="0"/>
                        <a:t>55</a:t>
                      </a:r>
                      <a:endParaRPr lang="ru-RU" sz="1600" dirty="0"/>
                    </a:p>
                  </a:txBody>
                  <a:tcPr>
                    <a:lnR w="12700" cap="flat" cmpd="sng" algn="ctr">
                      <a:solidFill>
                        <a:schemeClr val="tx1"/>
                      </a:solidFill>
                      <a:prstDash val="solid"/>
                      <a:round/>
                      <a:headEnd type="none" w="med" len="med"/>
                      <a:tailEnd type="none" w="med" len="med"/>
                    </a:lnR>
                  </a:tcPr>
                </a:tc>
                <a:tc>
                  <a:txBody>
                    <a:bodyPr/>
                    <a:lstStyle/>
                    <a:p>
                      <a:r>
                        <a:rPr lang="ru-RU" sz="1600" dirty="0" smtClean="0"/>
                        <a:t>35</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23</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40</a:t>
                      </a:r>
                      <a:endParaRPr lang="ru-RU" sz="1600" dirty="0"/>
                    </a:p>
                  </a:txBody>
                  <a:tcPr>
                    <a:lnL w="12700" cap="flat" cmpd="sng" algn="ctr">
                      <a:solidFill>
                        <a:schemeClr val="tx1"/>
                      </a:solidFill>
                      <a:prstDash val="solid"/>
                      <a:round/>
                      <a:headEnd type="none" w="med" len="med"/>
                      <a:tailEnd type="none" w="med" len="med"/>
                    </a:lnL>
                  </a:tcPr>
                </a:tc>
              </a:tr>
              <a:tr h="280889">
                <a:tc>
                  <a:txBody>
                    <a:bodyPr/>
                    <a:lstStyle/>
                    <a:p>
                      <a:r>
                        <a:rPr lang="ru-RU" sz="1600" dirty="0" smtClean="0"/>
                        <a:t>МБОУСОШ </a:t>
                      </a:r>
                      <a:r>
                        <a:rPr lang="ru-RU" sz="1600" dirty="0" err="1" smtClean="0"/>
                        <a:t>п.Алябьево</a:t>
                      </a:r>
                      <a:endParaRPr lang="ru-RU" sz="1600" dirty="0"/>
                    </a:p>
                  </a:txBody>
                  <a:tcPr/>
                </a:tc>
                <a:tc>
                  <a:txBody>
                    <a:bodyPr/>
                    <a:lstStyle/>
                    <a:p>
                      <a:r>
                        <a:rPr lang="ru-RU" sz="1600" dirty="0" smtClean="0"/>
                        <a:t>42</a:t>
                      </a:r>
                      <a:endParaRPr lang="ru-RU" sz="1600" dirty="0"/>
                    </a:p>
                  </a:txBody>
                  <a:tcPr>
                    <a:lnR w="12700" cap="flat" cmpd="sng" algn="ctr">
                      <a:solidFill>
                        <a:schemeClr val="tx1"/>
                      </a:solidFill>
                      <a:prstDash val="solid"/>
                      <a:round/>
                      <a:headEnd type="none" w="med" len="med"/>
                      <a:tailEnd type="none" w="med" len="med"/>
                    </a:lnR>
                  </a:tcPr>
                </a:tc>
                <a:tc>
                  <a:txBody>
                    <a:bodyPr/>
                    <a:lstStyle/>
                    <a:p>
                      <a:r>
                        <a:rPr lang="ru-RU" sz="1600" dirty="0" smtClean="0"/>
                        <a:t>27</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45,6</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55</a:t>
                      </a:r>
                      <a:endParaRPr lang="ru-RU" sz="1600" dirty="0"/>
                    </a:p>
                  </a:txBody>
                  <a:tcPr>
                    <a:lnL w="12700" cap="flat" cmpd="sng" algn="ctr">
                      <a:solidFill>
                        <a:schemeClr val="tx1"/>
                      </a:solidFill>
                      <a:prstDash val="solid"/>
                      <a:round/>
                      <a:headEnd type="none" w="med" len="med"/>
                      <a:tailEnd type="none" w="med" len="med"/>
                    </a:lnL>
                  </a:tcPr>
                </a:tc>
              </a:tr>
              <a:tr h="280889">
                <a:tc>
                  <a:txBody>
                    <a:bodyPr/>
                    <a:lstStyle/>
                    <a:p>
                      <a:r>
                        <a:rPr lang="ru-RU" sz="1600" dirty="0" smtClean="0"/>
                        <a:t>МБОУСОШ п. Таежный</a:t>
                      </a:r>
                      <a:endParaRPr lang="ru-RU" sz="1600" dirty="0"/>
                    </a:p>
                  </a:txBody>
                  <a:tcPr/>
                </a:tc>
                <a:tc>
                  <a:txBody>
                    <a:bodyPr/>
                    <a:lstStyle/>
                    <a:p>
                      <a:r>
                        <a:rPr lang="ru-RU" sz="1600" dirty="0" smtClean="0"/>
                        <a:t>45</a:t>
                      </a:r>
                      <a:endParaRPr lang="ru-RU" sz="1600" dirty="0"/>
                    </a:p>
                  </a:txBody>
                  <a:tcPr>
                    <a:lnR w="12700" cap="flat" cmpd="sng" algn="ctr">
                      <a:solidFill>
                        <a:schemeClr val="tx1"/>
                      </a:solidFill>
                      <a:prstDash val="solid"/>
                      <a:round/>
                      <a:headEnd type="none" w="med" len="med"/>
                      <a:tailEnd type="none" w="med" len="med"/>
                    </a:lnR>
                  </a:tcPr>
                </a:tc>
                <a:tc>
                  <a:txBody>
                    <a:bodyPr/>
                    <a:lstStyle/>
                    <a:p>
                      <a:r>
                        <a:rPr lang="ru-RU" sz="1600" dirty="0" smtClean="0"/>
                        <a:t>43</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42</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600" dirty="0" smtClean="0"/>
                        <a:t>-</a:t>
                      </a:r>
                      <a:endParaRPr lang="ru-RU" sz="1600" dirty="0"/>
                    </a:p>
                  </a:txBody>
                  <a:tcPr>
                    <a:lnL w="12700" cap="flat" cmpd="sng" algn="ctr">
                      <a:solidFill>
                        <a:schemeClr val="tx1"/>
                      </a:solidFill>
                      <a:prstDash val="solid"/>
                      <a:round/>
                      <a:headEnd type="none" w="med" len="med"/>
                      <a:tailEnd type="none" w="med" len="med"/>
                    </a:lnL>
                  </a:tcPr>
                </a:tc>
              </a:tr>
              <a:tr h="1177424">
                <a:tc>
                  <a:txBody>
                    <a:bodyPr/>
                    <a:lstStyle/>
                    <a:p>
                      <a:r>
                        <a:rPr lang="ru-RU" sz="1600" dirty="0" smtClean="0"/>
                        <a:t>МБОУСОШ </a:t>
                      </a:r>
                      <a:r>
                        <a:rPr lang="ru-RU" sz="1600" dirty="0" err="1" smtClean="0"/>
                        <a:t>п.Пионерский</a:t>
                      </a:r>
                      <a:endParaRPr lang="ru-RU" sz="1600" dirty="0" smtClean="0"/>
                    </a:p>
                    <a:p>
                      <a:r>
                        <a:rPr lang="ru-RU" sz="1600" dirty="0" smtClean="0"/>
                        <a:t>МБОУСОШ </a:t>
                      </a:r>
                      <a:r>
                        <a:rPr lang="ru-RU" sz="1600" dirty="0" err="1" smtClean="0"/>
                        <a:t>п.Агириш</a:t>
                      </a:r>
                      <a:endParaRPr lang="ru-RU" sz="1600" dirty="0" smtClean="0"/>
                    </a:p>
                    <a:p>
                      <a:r>
                        <a:rPr lang="ru-RU" sz="1600" dirty="0" smtClean="0"/>
                        <a:t>МБОУСОШ </a:t>
                      </a:r>
                      <a:r>
                        <a:rPr lang="ru-RU" sz="1600" dirty="0" err="1" smtClean="0"/>
                        <a:t>п.Коммунистический</a:t>
                      </a:r>
                      <a:endParaRPr lang="ru-RU" sz="1600" dirty="0" smtClean="0"/>
                    </a:p>
                    <a:p>
                      <a:endParaRPr lang="ru-RU" sz="1600" dirty="0" smtClean="0"/>
                    </a:p>
                    <a:p>
                      <a:endParaRPr lang="ru-RU" sz="1600" dirty="0" smtClean="0"/>
                    </a:p>
                    <a:p>
                      <a:endParaRPr lang="ru-RU" sz="1600" dirty="0"/>
                    </a:p>
                  </a:txBody>
                  <a:tcPr>
                    <a:lnB w="12700" cap="flat" cmpd="sng" algn="ctr">
                      <a:solidFill>
                        <a:schemeClr val="tx1"/>
                      </a:solidFill>
                      <a:prstDash val="solid"/>
                      <a:round/>
                      <a:headEnd type="none" w="med" len="med"/>
                      <a:tailEnd type="none" w="med" len="med"/>
                    </a:lnB>
                  </a:tcPr>
                </a:tc>
                <a:tc>
                  <a:txBody>
                    <a:bodyPr/>
                    <a:lstStyle/>
                    <a:p>
                      <a:r>
                        <a:rPr lang="ru-RU" sz="1600" dirty="0" smtClean="0"/>
                        <a:t>50</a:t>
                      </a:r>
                      <a:endParaRPr lang="ru-RU"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ru-RU" sz="1600" dirty="0" smtClean="0"/>
                        <a:t>59</a:t>
                      </a:r>
                    </a:p>
                    <a:p>
                      <a:r>
                        <a:rPr lang="ru-RU" sz="1600" dirty="0" smtClean="0"/>
                        <a:t>75</a:t>
                      </a:r>
                    </a:p>
                    <a:p>
                      <a:r>
                        <a:rPr lang="ru-RU" sz="1600" dirty="0" smtClean="0"/>
                        <a:t>52</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ru-RU" sz="1600" dirty="0" smtClean="0"/>
                        <a:t>45,7</a:t>
                      </a:r>
                    </a:p>
                    <a:p>
                      <a:r>
                        <a:rPr lang="ru-RU" sz="1600" dirty="0" smtClean="0"/>
                        <a:t>43</a:t>
                      </a:r>
                    </a:p>
                    <a:p>
                      <a:r>
                        <a:rPr lang="ru-RU" sz="1600" dirty="0" smtClean="0"/>
                        <a:t>48,5</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ru-RU" sz="1600" dirty="0" smtClean="0"/>
                        <a:t>63</a:t>
                      </a:r>
                    </a:p>
                    <a:p>
                      <a:r>
                        <a:rPr lang="ru-RU" sz="1600" dirty="0" smtClean="0"/>
                        <a:t>61</a:t>
                      </a:r>
                    </a:p>
                    <a:p>
                      <a:r>
                        <a:rPr lang="ru-RU" sz="1600" dirty="0" smtClean="0"/>
                        <a:t>58</a:t>
                      </a:r>
                      <a:endParaRPr lang="ru-RU"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03115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Перечень ОО, продемонстрировавших наиболее высокие результаты ЕГЭ по предмету «Биология</a:t>
            </a:r>
            <a:r>
              <a:rPr lang="ru-RU" dirty="0" smtClean="0"/>
              <a:t>»</a:t>
            </a:r>
          </a:p>
          <a:p>
            <a:pPr marL="0" indent="0">
              <a:buNone/>
            </a:pPr>
            <a:r>
              <a:rPr lang="ru-RU" dirty="0">
                <a:solidFill>
                  <a:srgbClr val="FF0000"/>
                </a:solidFill>
              </a:rPr>
              <a:t>Муниципальное бюджетное общеобразовательное учреждение «Средняя общеобразовательная школа № 1 г. Советский», Советский </a:t>
            </a:r>
            <a:r>
              <a:rPr lang="ru-RU" dirty="0" smtClean="0">
                <a:solidFill>
                  <a:srgbClr val="FF0000"/>
                </a:solidFill>
              </a:rPr>
              <a:t>район</a:t>
            </a:r>
          </a:p>
          <a:p>
            <a:pPr marL="0" indent="0">
              <a:buNone/>
            </a:pPr>
            <a:r>
              <a:rPr lang="ru-RU" dirty="0" smtClean="0">
                <a:solidFill>
                  <a:srgbClr val="FF0000"/>
                </a:solidFill>
              </a:rPr>
              <a:t>16 человек- 3 человека, баллы от 81- 100</a:t>
            </a:r>
            <a:endParaRPr lang="ru-RU" dirty="0">
              <a:solidFill>
                <a:srgbClr val="FF0000"/>
              </a:solidFill>
            </a:endParaRPr>
          </a:p>
        </p:txBody>
      </p:sp>
    </p:spTree>
    <p:extLst>
      <p:ext uri="{BB962C8B-B14F-4D97-AF65-F5344CB8AC3E}">
        <p14:creationId xmlns:p14="http://schemas.microsoft.com/office/powerpoint/2010/main" val="1703078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lgn="ctr">
              <a:buNone/>
            </a:pPr>
            <a:r>
              <a:rPr lang="ru-RU" sz="4000" b="1" dirty="0" smtClean="0"/>
              <a:t>Тематический анализ ЕГЭ по биологии</a:t>
            </a:r>
            <a:endParaRPr lang="ru-RU" sz="4000" b="1" dirty="0"/>
          </a:p>
        </p:txBody>
      </p:sp>
    </p:spTree>
    <p:extLst>
      <p:ext uri="{BB962C8B-B14F-4D97-AF65-F5344CB8AC3E}">
        <p14:creationId xmlns:p14="http://schemas.microsoft.com/office/powerpoint/2010/main" val="30184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04800"/>
            <a:ext cx="8658687"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63328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2881</TotalTime>
  <Words>2028</Words>
  <Application>Microsoft Office PowerPoint</Application>
  <PresentationFormat>Экран (4:3)</PresentationFormat>
  <Paragraphs>246</Paragraphs>
  <Slides>33</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33</vt:i4>
      </vt:variant>
    </vt:vector>
  </HeadingPairs>
  <TitlesOfParts>
    <vt:vector size="37" baseType="lpstr">
      <vt:lpstr>Arial</vt:lpstr>
      <vt:lpstr>Times New Roman</vt:lpstr>
      <vt:lpstr>Calibri</vt:lpstr>
      <vt:lpstr>Тема Office</vt:lpstr>
      <vt:lpstr>Презентация PowerPoint</vt:lpstr>
      <vt:lpstr>Результаты по РОССИИ (2020, 2021,2022,2023) биология </vt:lpstr>
      <vt:lpstr>Результаты по  ХМАО</vt:lpstr>
      <vt:lpstr>Презентация PowerPoint</vt:lpstr>
      <vt:lpstr>Результаты Советский район  </vt:lpstr>
      <vt:lpstr>Средний балл ЕГЭ  2020-2022 год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Характеристика зданий, анализ возможных причин получения выявленных типичных ошибочных ответов и путей их устранения в ходе обучения школьников предмету</vt:lpstr>
      <vt:lpstr>Презентация PowerPoint</vt:lpstr>
      <vt:lpstr>Презентация PowerPoint</vt:lpstr>
      <vt:lpstr>Презентация PowerPoint</vt:lpstr>
      <vt:lpstr>Презентация PowerPoint</vt:lpstr>
      <vt:lpstr>Презентация PowerPoint</vt:lpstr>
      <vt:lpstr>Наиболее низкие результаты учащиеся округа показали в заданиях высокого уровня сложности №№24, 25 и особенно, №26.</vt:lpstr>
      <vt:lpstr>Презентация PowerPoint</vt:lpstr>
      <vt:lpstr>Презентация PowerPoint</vt:lpstr>
      <vt:lpstr>Анализ метапредметных результатов обучения, повлиявших на выполнение заданий КИМ</vt:lpstr>
      <vt:lpstr>Презентация PowerPoint</vt:lpstr>
      <vt:lpstr>Презентация PowerPoint</vt:lpstr>
      <vt:lpstr>Результаты ОГЭ</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Пользователь</cp:lastModifiedBy>
  <cp:revision>194</cp:revision>
  <cp:lastPrinted>2023-10-30T10:40:52Z</cp:lastPrinted>
  <dcterms:created xsi:type="dcterms:W3CDTF">2013-08-23T08:38:35Z</dcterms:created>
  <dcterms:modified xsi:type="dcterms:W3CDTF">2023-10-30T10:43:40Z</dcterms:modified>
</cp:coreProperties>
</file>