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9" r:id="rId3"/>
    <p:sldId id="261" r:id="rId4"/>
    <p:sldId id="260" r:id="rId5"/>
    <p:sldId id="263" r:id="rId6"/>
    <p:sldId id="262" r:id="rId7"/>
    <p:sldId id="264" r:id="rId8"/>
    <p:sldId id="257" r:id="rId9"/>
    <p:sldId id="258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8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1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90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6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1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1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0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8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9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6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1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7A74-2156-44BA-B225-08A376E1F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269" y="148066"/>
            <a:ext cx="11073538" cy="806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Советского района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«Созвездие» имени Героя Советского Союза генерал-полковника Гришина Ивана Тихоновича»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76A2FE-DE14-42DC-A468-11C782070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7510" y="3429000"/>
            <a:ext cx="8915399" cy="112628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РМО учителей истории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621D61-88C7-4A29-BDEE-4F4147A6CB71}"/>
              </a:ext>
            </a:extLst>
          </p:cNvPr>
          <p:cNvSpPr/>
          <p:nvPr/>
        </p:nvSpPr>
        <p:spPr>
          <a:xfrm>
            <a:off x="5656807" y="15042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ЭКСПОЗИЦИОННО-ВЫСТАВОЧНЫЙ ЦЕНТР «ПАМЯТЬ»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4CB3B9-7765-4697-9274-B07ABF11EF4D}"/>
              </a:ext>
            </a:extLst>
          </p:cNvPr>
          <p:cNvSpPr/>
          <p:nvPr/>
        </p:nvSpPr>
        <p:spPr>
          <a:xfrm>
            <a:off x="2917371" y="625917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ноябрь, 2023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268ED2-4BDB-4413-92B1-477F4588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554" y="4128010"/>
            <a:ext cx="3729446" cy="25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70A2A8-FDE8-40F4-BC9B-0A99A0E32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14" y="3629"/>
            <a:ext cx="10769686" cy="689016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7A122-D638-447E-BF75-A8624970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868" y="188682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ОЧНАЯ ИГРА «ПАЛИТРА ИСТОРИИ»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07AC25-D455-4C7C-AD21-C7BFA6A59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41" y="2629508"/>
            <a:ext cx="7257144" cy="4039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D4768-D90E-4943-9F33-B3169940228F}"/>
              </a:ext>
            </a:extLst>
          </p:cNvPr>
          <p:cNvSpPr txBox="1"/>
          <p:nvPr/>
        </p:nvSpPr>
        <p:spPr>
          <a:xfrm>
            <a:off x="1786596" y="3669854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 игра- ДЕКАБРЬ, </a:t>
            </a:r>
          </a:p>
          <a:p>
            <a:r>
              <a:rPr lang="ru-RU" b="1" dirty="0">
                <a:solidFill>
                  <a:schemeClr val="bg1"/>
                </a:solidFill>
              </a:rPr>
              <a:t>2 игра - МАРТ</a:t>
            </a:r>
          </a:p>
        </p:txBody>
      </p:sp>
    </p:spTree>
    <p:extLst>
      <p:ext uri="{BB962C8B-B14F-4D97-AF65-F5344CB8AC3E}">
        <p14:creationId xmlns:p14="http://schemas.microsoft.com/office/powerpoint/2010/main" val="101756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864BE-2ED1-4910-9749-D761C921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E2681D-9399-44F3-B1B9-30F58918C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433" y="363865"/>
            <a:ext cx="8334103" cy="625057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5939F1-11AC-4CD4-A3A5-D264543A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87" y="624110"/>
            <a:ext cx="10961443" cy="57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5AB0F-9548-453C-8D50-94E2AE2A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1ACF77-EE0F-4E0B-B94F-A34E9B39A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630" y="499741"/>
            <a:ext cx="10834238" cy="6147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0CA0B0-5F1D-43CC-9453-CAEB7618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57" y="281779"/>
            <a:ext cx="10154783" cy="6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2900F-F213-4DD9-94AC-D9BD0E5E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ШАРАШКИНА КОНТОРА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6416EF3-A090-4254-817E-3FDCC3D75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371" y="1814319"/>
            <a:ext cx="9387293" cy="504368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6266E7-8977-48A7-BF00-2A0A09B3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8" y="486229"/>
            <a:ext cx="11105483" cy="6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E952B-FE6A-4A2C-AD30-7B3BC729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89" y="65016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Великая Отечественная 1941-1945 гг.  </a:t>
            </a:r>
            <a:r>
              <a:rPr lang="ru-RU" b="1" dirty="0"/>
              <a:t>«Помним, гордимся, чтим!»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CE970-C680-4E34-995B-CE82044C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	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85EC4B-335D-416F-A89B-9F5B19D26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" y="2185716"/>
            <a:ext cx="3689713" cy="2767285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9394626-09B0-44EA-BAAD-B267C22EE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06181"/>
              </p:ext>
            </p:extLst>
          </p:nvPr>
        </p:nvGraphicFramePr>
        <p:xfrm>
          <a:off x="3968151" y="1229730"/>
          <a:ext cx="7884543" cy="5300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2656">
                  <a:extLst>
                    <a:ext uri="{9D8B030D-6E8A-4147-A177-3AD203B41FA5}">
                      <a16:colId xmlns:a16="http://schemas.microsoft.com/office/drawing/2014/main" val="2696884985"/>
                    </a:ext>
                  </a:extLst>
                </a:gridCol>
                <a:gridCol w="526212">
                  <a:extLst>
                    <a:ext uri="{9D8B030D-6E8A-4147-A177-3AD203B41FA5}">
                      <a16:colId xmlns:a16="http://schemas.microsoft.com/office/drawing/2014/main" val="2457658933"/>
                    </a:ext>
                  </a:extLst>
                </a:gridCol>
                <a:gridCol w="3355675">
                  <a:extLst>
                    <a:ext uri="{9D8B030D-6E8A-4147-A177-3AD203B41FA5}">
                      <a16:colId xmlns:a16="http://schemas.microsoft.com/office/drawing/2014/main" val="3825747398"/>
                    </a:ext>
                  </a:extLst>
                </a:gridCol>
              </a:tblGrid>
              <a:tr h="171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Тема 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   Количество часов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Дополнительный  материал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1025410745"/>
                  </a:ext>
                </a:extLst>
              </a:tr>
              <a:tr h="407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1941г.: начало, стратегическая оборона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Видеофильм,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Презентация. История песни «Священная война»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541924425"/>
                  </a:ext>
                </a:extLst>
              </a:tr>
              <a:tr h="407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Битва за Москву Подвиги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З.Космодемьянской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28 Панфиловцев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 - песня «Битва за Москву», фильм о Панфиловцах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4276836987"/>
                  </a:ext>
                </a:extLst>
              </a:tr>
              <a:tr h="407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1942-43 гг. Битва за Сталинград,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Курское сражение – коренной перелом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 фильм, Презентация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1450178088"/>
                  </a:ext>
                </a:extLst>
              </a:tr>
              <a:tr h="618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Дети пионеры - герои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Мальчиш-Кибальчиш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видеофильм, презентация, песня «Пионеры-герои»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845779530"/>
                  </a:ext>
                </a:extLst>
              </a:tr>
              <a:tr h="19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 Севастополя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Фрагмент из фильма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1406764691"/>
                  </a:ext>
                </a:extLst>
              </a:tr>
              <a:tr h="618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1944г. изгнание войск фашистских захватчиков с территории СССР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Героизм жителей</a:t>
                      </a: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 «Багратион», освобождение Советского союза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1316155508"/>
                  </a:ext>
                </a:extLst>
              </a:tr>
              <a:tr h="19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Снятие блокады Ленинграда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Фильм «Зеленые цепочки»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3715275738"/>
                  </a:ext>
                </a:extLst>
              </a:tr>
              <a:tr h="407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Партизаны и подпольщики – роль в ВОВ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партизанского движения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2861075915"/>
                  </a:ext>
                </a:extLst>
              </a:tr>
              <a:tr h="618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округ в годы войны. Присвоение городу Ханты –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Мансийску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звания «Город трудовой славы»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3267215777"/>
                  </a:ext>
                </a:extLst>
              </a:tr>
              <a:tr h="407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 смерти,  фашистский нацизм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Видео, песня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Бухенвальдский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набат» в исполнении хора Турецкого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442940665"/>
                  </a:ext>
                </a:extLst>
              </a:tr>
              <a:tr h="412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Победа!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Нюрнберский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 - суд над фашистской Германией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Послевоенное устройство мира, использование  фильма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Нюрнберский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335374637"/>
                  </a:ext>
                </a:extLst>
              </a:tr>
              <a:tr h="245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Союзники СССР во второй мировой войне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1955999149"/>
                  </a:ext>
                </a:extLst>
              </a:tr>
              <a:tr h="83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Награды Великой Отечественной войны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5" marR="23205" marT="0" marB="0"/>
                </a:tc>
                <a:extLst>
                  <a:ext uri="{0D108BD9-81ED-4DB2-BD59-A6C34878D82A}">
                    <a16:rowId xmlns:a16="http://schemas.microsoft.com/office/drawing/2014/main" val="1971492206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9EAFC1-2753-4D2A-B98F-2A36619AE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55138"/>
              </p:ext>
            </p:extLst>
          </p:nvPr>
        </p:nvGraphicFramePr>
        <p:xfrm>
          <a:off x="3968151" y="6538823"/>
          <a:ext cx="7893170" cy="304800"/>
        </p:xfrm>
        <a:graphic>
          <a:graphicData uri="http://schemas.openxmlformats.org/drawingml/2006/table">
            <a:tbl>
              <a:tblPr/>
              <a:tblGrid>
                <a:gridCol w="7893170">
                  <a:extLst>
                    <a:ext uri="{9D8B030D-6E8A-4147-A177-3AD203B41FA5}">
                      <a16:colId xmlns:a16="http://schemas.microsoft.com/office/drawing/2014/main" val="36725144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16 часов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48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6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6E8F7-09B8-4DAC-88A3-A84BF095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 культуры России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12442A6-D142-4A78-B3A4-6F971B0E5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26969"/>
              </p:ext>
            </p:extLst>
          </p:nvPr>
        </p:nvGraphicFramePr>
        <p:xfrm>
          <a:off x="3183147" y="1769996"/>
          <a:ext cx="8807570" cy="4017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4634">
                  <a:extLst>
                    <a:ext uri="{9D8B030D-6E8A-4147-A177-3AD203B41FA5}">
                      <a16:colId xmlns:a16="http://schemas.microsoft.com/office/drawing/2014/main" val="768954885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229146183"/>
                    </a:ext>
                  </a:extLst>
                </a:gridCol>
                <a:gridCol w="3786996">
                  <a:extLst>
                    <a:ext uri="{9D8B030D-6E8A-4147-A177-3AD203B41FA5}">
                      <a16:colId xmlns:a16="http://schemas.microsoft.com/office/drawing/2014/main" val="2494065100"/>
                    </a:ext>
                  </a:extLst>
                </a:gridCol>
              </a:tblGrid>
              <a:tr h="439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Тема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Количество часов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Дополнительный  материал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9" marR="67749" marT="0" marB="0"/>
                </a:tc>
                <a:extLst>
                  <a:ext uri="{0D108BD9-81ED-4DB2-BD59-A6C34878D82A}">
                    <a16:rowId xmlns:a16="http://schemas.microsoft.com/office/drawing/2014/main" val="2171410826"/>
                  </a:ext>
                </a:extLst>
              </a:tr>
              <a:tr h="665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Наши предки славяне 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2 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 быта Архитектура, Дом, природа, верования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255475"/>
                  </a:ext>
                </a:extLst>
              </a:tr>
              <a:tr h="890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Православие. Роль в истории Руси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3 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Известные храмы России (Храмы Спасителя, Покровские храмы, храмы святых покровителей Руси. Монастыри: Соловецкий монастырь, Борисоглебский, Спасо-Ефимиев, Белозерский и др.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647659"/>
                  </a:ext>
                </a:extLst>
              </a:tr>
              <a:tr h="890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Дворцы и парки 18 века 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Коломенское, Петергоф, Гатчина, Пушкино, Выборг.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002063"/>
                  </a:ext>
                </a:extLst>
              </a:tr>
              <a:tr h="890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в России1 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18-19 век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297039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477DA7-0EB5-4AE0-B425-95E1FD398F63}"/>
              </a:ext>
            </a:extLst>
          </p:cNvPr>
          <p:cNvSpPr/>
          <p:nvPr/>
        </p:nvSpPr>
        <p:spPr>
          <a:xfrm>
            <a:off x="1880558" y="5899601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Всего 9 часов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819DBE-0B42-439D-B086-41F2F9932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0" y="2901994"/>
            <a:ext cx="2800167" cy="1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1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A270B-ADAD-4367-A26E-8C2D3B68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Русское продвижение в Сибирь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E6D914-08CF-4695-B487-F56C914FF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945914"/>
              </p:ext>
            </p:extLst>
          </p:nvPr>
        </p:nvGraphicFramePr>
        <p:xfrm>
          <a:off x="3623095" y="2090954"/>
          <a:ext cx="8382100" cy="2887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4580">
                  <a:extLst>
                    <a:ext uri="{9D8B030D-6E8A-4147-A177-3AD203B41FA5}">
                      <a16:colId xmlns:a16="http://schemas.microsoft.com/office/drawing/2014/main" val="1358424724"/>
                    </a:ext>
                  </a:extLst>
                </a:gridCol>
                <a:gridCol w="1031440">
                  <a:extLst>
                    <a:ext uri="{9D8B030D-6E8A-4147-A177-3AD203B41FA5}">
                      <a16:colId xmlns:a16="http://schemas.microsoft.com/office/drawing/2014/main" val="149626192"/>
                    </a:ext>
                  </a:extLst>
                </a:gridCol>
                <a:gridCol w="3046080">
                  <a:extLst>
                    <a:ext uri="{9D8B030D-6E8A-4147-A177-3AD203B41FA5}">
                      <a16:colId xmlns:a16="http://schemas.microsoft.com/office/drawing/2014/main" val="1460299035"/>
                    </a:ext>
                  </a:extLst>
                </a:gridCol>
              </a:tblGrid>
              <a:tr h="439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Тема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  Количество часов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Дополнительный  материал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9" marR="67749" marT="0" marB="0"/>
                </a:tc>
                <a:extLst>
                  <a:ext uri="{0D108BD9-81ED-4DB2-BD59-A6C34878D82A}">
                    <a16:rowId xmlns:a16="http://schemas.microsoft.com/office/drawing/2014/main" val="3871382443"/>
                  </a:ext>
                </a:extLst>
              </a:tr>
              <a:tr h="665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Сибири 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13-15 века Общая лекция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427474"/>
                  </a:ext>
                </a:extLst>
              </a:tr>
              <a:tr h="890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Наш округ ХМАО – Югра: история развития народов, продвижение русских, населенные пункты, первые русские крепости, крещение иноверцев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</a:t>
                      </a: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Сургут, Березов,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Самаровский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ям, Тобольск, Тюмень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358703"/>
                  </a:ext>
                </a:extLst>
              </a:tr>
              <a:tr h="890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Югра сегодня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</a:p>
                  </a:txBody>
                  <a:tcPr marL="67749" marR="67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9" marR="67749" marT="0" marB="0"/>
                </a:tc>
                <a:extLst>
                  <a:ext uri="{0D108BD9-81ED-4DB2-BD59-A6C34878D82A}">
                    <a16:rowId xmlns:a16="http://schemas.microsoft.com/office/drawing/2014/main" val="169044993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79DCD5-60DA-4BDF-A489-CDF79BBFD0FD}"/>
              </a:ext>
            </a:extLst>
          </p:cNvPr>
          <p:cNvSpPr/>
          <p:nvPr/>
        </p:nvSpPr>
        <p:spPr>
          <a:xfrm>
            <a:off x="3623095" y="4987671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Всего 4 часа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1FCF19-5973-48C2-A90B-5134B6FA7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" y="1705559"/>
            <a:ext cx="3226526" cy="21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2455A-9186-46F2-B317-B3DE9DC3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Герои земли русской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58435A3-7266-4A89-B725-03A878FD8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394151"/>
              </p:ext>
            </p:extLst>
          </p:nvPr>
        </p:nvGraphicFramePr>
        <p:xfrm>
          <a:off x="3988362" y="1357231"/>
          <a:ext cx="8057072" cy="4684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7169">
                  <a:extLst>
                    <a:ext uri="{9D8B030D-6E8A-4147-A177-3AD203B41FA5}">
                      <a16:colId xmlns:a16="http://schemas.microsoft.com/office/drawing/2014/main" val="2516052562"/>
                    </a:ext>
                  </a:extLst>
                </a:gridCol>
                <a:gridCol w="1369903">
                  <a:extLst>
                    <a:ext uri="{9D8B030D-6E8A-4147-A177-3AD203B41FA5}">
                      <a16:colId xmlns:a16="http://schemas.microsoft.com/office/drawing/2014/main" val="1960867"/>
                    </a:ext>
                  </a:extLst>
                </a:gridCol>
              </a:tblGrid>
              <a:tr h="143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</a:t>
                      </a:r>
                      <a:r>
                        <a:rPr lang="ru-RU" sz="1200" dirty="0">
                          <a:effectLst/>
                        </a:rPr>
                        <a:t>ма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Количество часов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1638353469"/>
                  </a:ext>
                </a:extLst>
              </a:tr>
              <a:tr h="2174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«Откуда есть – пошла земля русская»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3632775022"/>
                  </a:ext>
                </a:extLst>
              </a:tr>
              <a:tr h="2911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русские князья. (Олег, Игорь, Святослав, княгиня Ольга)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1148581689"/>
                  </a:ext>
                </a:extLst>
              </a:tr>
              <a:tr h="2911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Крещение Руси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164181309"/>
                  </a:ext>
                </a:extLst>
              </a:tr>
              <a:tr h="2911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Московский кремль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547057604"/>
                  </a:ext>
                </a:extLst>
              </a:tr>
              <a:tr h="1437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Святые защитники Руси: Александр Невский,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492125387"/>
                  </a:ext>
                </a:extLst>
              </a:tr>
              <a:tr h="438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6Святые защитники Руси:   Дмитрий Донской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950105455"/>
                  </a:ext>
                </a:extLst>
              </a:tr>
              <a:tr h="143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Кузьма Минин и Дмитрий Пожарский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508583318"/>
                  </a:ext>
                </a:extLst>
              </a:tr>
              <a:tr h="291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Федор Федорович Ушаков – великий флотоводец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1652144923"/>
                  </a:ext>
                </a:extLst>
              </a:tr>
              <a:tr h="512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Михаил Илларионович Кутузов «Были люди в наше время»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3961682899"/>
                  </a:ext>
                </a:extLst>
              </a:tr>
              <a:tr h="291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 Первый – создатель Российской империи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</a:t>
                      </a:r>
                    </a:p>
                  </a:txBody>
                  <a:tcPr marL="22142" marR="22142" marT="0" marB="0"/>
                </a:tc>
                <a:extLst>
                  <a:ext uri="{0D108BD9-81ED-4DB2-BD59-A6C34878D82A}">
                    <a16:rowId xmlns:a16="http://schemas.microsoft.com/office/drawing/2014/main" val="401355928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5BD1E-8309-42A0-91E8-5F3549651ED8}"/>
              </a:ext>
            </a:extLst>
          </p:cNvPr>
          <p:cNvSpPr/>
          <p:nvPr/>
        </p:nvSpPr>
        <p:spPr>
          <a:xfrm>
            <a:off x="3988362" y="6184546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Всего 10 часов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8C555F-74FC-4B30-ACB0-AA920F45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8" y="2523796"/>
            <a:ext cx="3530419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26E20-F470-4D7C-993D-7FCFB0BE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Дискуссии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6DCF4-50AB-4FA3-BB64-B470BB17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836" y="1264538"/>
            <a:ext cx="9787955" cy="3777622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Декабристы - наивные мечтатели или революционеры? 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Продвижение в Сибирь – присоединение или завоевание?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Бородинское сражение - победа, или поражение?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E79617-B0A6-4257-9FFE-F9699594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814" y="4639595"/>
            <a:ext cx="5840186" cy="22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5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7BF78-8042-4362-8623-1FEC547E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ЦИКЛ ВИКТОРИН ПО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0BF61-485A-4D9B-A4AC-2C7C96948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Районное мероприятие (положение позже)</a:t>
            </a:r>
          </a:p>
          <a:p>
            <a:r>
              <a:rPr lang="ru-RU" dirty="0"/>
              <a:t>Проходит в </a:t>
            </a:r>
            <a:r>
              <a:rPr lang="en-US" dirty="0"/>
              <a:t>Google </a:t>
            </a:r>
            <a:r>
              <a:rPr lang="ru-RU" dirty="0"/>
              <a:t>формах один раз в месяц (60 минут), рассчитан на учебный год (кол-во- 7 )</a:t>
            </a:r>
          </a:p>
          <a:p>
            <a:r>
              <a:rPr lang="ru-RU" dirty="0"/>
              <a:t>Дети проходят индивидуально по ссылке викторины</a:t>
            </a:r>
          </a:p>
          <a:p>
            <a:r>
              <a:rPr lang="ru-RU" dirty="0"/>
              <a:t>Викторина будет подключаться в определенный день (выходной)</a:t>
            </a:r>
          </a:p>
          <a:p>
            <a:r>
              <a:rPr lang="ru-RU" dirty="0"/>
              <a:t>Викторина подготовлена на каждую параллель (5-11 классы)</a:t>
            </a:r>
          </a:p>
          <a:p>
            <a:r>
              <a:rPr lang="ru-RU" dirty="0"/>
              <a:t>Награждение Дипломами (индивидуальные и общие на школу) по Положению мероприятия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33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D9215-2CEA-4D5B-B3D0-6E3A66D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викторин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05DE554-C9B5-4D5F-8CA2-5D292C50E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88958"/>
              </p:ext>
            </p:extLst>
          </p:nvPr>
        </p:nvGraphicFramePr>
        <p:xfrm>
          <a:off x="471728" y="768756"/>
          <a:ext cx="11096294" cy="493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05">
                  <a:extLst>
                    <a:ext uri="{9D8B030D-6E8A-4147-A177-3AD203B41FA5}">
                      <a16:colId xmlns:a16="http://schemas.microsoft.com/office/drawing/2014/main" val="4116974471"/>
                    </a:ext>
                  </a:extLst>
                </a:gridCol>
                <a:gridCol w="6567924">
                  <a:extLst>
                    <a:ext uri="{9D8B030D-6E8A-4147-A177-3AD203B41FA5}">
                      <a16:colId xmlns:a16="http://schemas.microsoft.com/office/drawing/2014/main" val="3599263141"/>
                    </a:ext>
                  </a:extLst>
                </a:gridCol>
                <a:gridCol w="3698765">
                  <a:extLst>
                    <a:ext uri="{9D8B030D-6E8A-4147-A177-3AD203B41FA5}">
                      <a16:colId xmlns:a16="http://schemas.microsoft.com/office/drawing/2014/main" val="684653458"/>
                    </a:ext>
                  </a:extLst>
                </a:gridCol>
              </a:tblGrid>
              <a:tr h="52192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28571"/>
                  </a:ext>
                </a:extLst>
              </a:tr>
              <a:tr h="521929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«Великая Отечественная война 1941-1945 гг.»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Ноябрь 2023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277938"/>
                  </a:ext>
                </a:extLst>
              </a:tr>
              <a:tr h="521929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«Древнейшая история Руси»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 2023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72319"/>
                  </a:ext>
                </a:extLst>
              </a:tr>
              <a:tr h="521929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«От Древней Руси к Руси Московской»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Январь 2024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726082"/>
                  </a:ext>
                </a:extLst>
              </a:tr>
              <a:tr h="900864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«Россия в ХVI  -ХVII  веках: от великого княжества к царству»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Февраль 2024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21272"/>
                  </a:ext>
                </a:extLst>
              </a:tr>
              <a:tr h="521929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«Россия в ХVII- ХVIII веках: от царства к империи»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Март 2024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39984"/>
                  </a:ext>
                </a:extLst>
              </a:tr>
              <a:tr h="90086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«Российская империя в ХIХ-начале ХХ веках»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Апрель 2024 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651163"/>
                  </a:ext>
                </a:extLst>
              </a:tr>
              <a:tr h="521929"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«Великие битвы»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Май 2024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08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34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88A24A-E9B1-4AB0-A74A-8C12D0CF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75" y="873025"/>
            <a:ext cx="10400732" cy="51119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1 раз в месяц 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oogle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для каждой параллели (дата проведения  и ссылка викторины ежемесячно будут отправляться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викторина будет в воскресение на 60 минут (11.00-12.00 и 16.00-17.00)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викторине 10 разделов по 5 вопросов в каждом разделе (может варьироваться)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викторине по темам.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итоги ребят будут подводиться после каждой викторины и общая итоговая таблица всех участников будет выслана  на электронную почту ОО.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участия школ (по классам) в % соотношении будут выведены в конце учебного года после майской викторины. 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УО (1,2,3 место) получат индивидуально участники цикла викторин, набравшие наибольшее количество баллов в конце учебного года и ОО победители всех викторин.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ноября первая викторина «Великая Отечественная война 1941-1945 гг.». Письмо с ссылкой и временем прохождения викторины будет отправлено за 3 рабочих дня на электронный адрес каждого ОО. (22-23 ноября)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4551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</TotalTime>
  <Words>849</Words>
  <Application>Microsoft Office PowerPoint</Application>
  <PresentationFormat>Широкоэкранный</PresentationFormat>
  <Paragraphs>165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Легкий дым</vt:lpstr>
      <vt:lpstr>Муниципальное автономное учреждение дополнительного образования Советского района  «Центр «Созвездие» имени Героя Советского Союза генерал-полковника Гришина Ивана Тихоновича»</vt:lpstr>
      <vt:lpstr>Великая Отечественная 1941-1945 гг.  «Помним, гордимся, чтим!» </vt:lpstr>
      <vt:lpstr>История культуры России</vt:lpstr>
      <vt:lpstr> Русское продвижение в Сибирь</vt:lpstr>
      <vt:lpstr>Герои земли русской</vt:lpstr>
      <vt:lpstr>Дискуссии</vt:lpstr>
      <vt:lpstr>ЦИКЛ ВИКТОРИН ПО ИСТОРИИ</vt:lpstr>
      <vt:lpstr>Цикл викторин </vt:lpstr>
      <vt:lpstr>Презентация PowerPoint</vt:lpstr>
      <vt:lpstr>ОЧНАЯ ИГРА «ПАЛИТРА ИСТОРИИ»</vt:lpstr>
      <vt:lpstr>Презентация PowerPoint</vt:lpstr>
      <vt:lpstr>Презентация PowerPoint</vt:lpstr>
      <vt:lpstr>ШАРАШКИНА КОНТОРА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KAT-VR</dc:creator>
  <cp:lastModifiedBy>KAT-VR</cp:lastModifiedBy>
  <cp:revision>17</cp:revision>
  <dcterms:created xsi:type="dcterms:W3CDTF">2023-11-08T03:53:15Z</dcterms:created>
  <dcterms:modified xsi:type="dcterms:W3CDTF">2023-11-08T07:30:40Z</dcterms:modified>
</cp:coreProperties>
</file>