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23" r:id="rId3"/>
    <p:sldId id="431" r:id="rId4"/>
    <p:sldId id="430" r:id="rId5"/>
    <p:sldId id="422" r:id="rId6"/>
    <p:sldId id="483" r:id="rId7"/>
    <p:sldId id="429" r:id="rId8"/>
    <p:sldId id="383" r:id="rId9"/>
    <p:sldId id="432" r:id="rId10"/>
    <p:sldId id="438" r:id="rId11"/>
    <p:sldId id="257" r:id="rId12"/>
    <p:sldId id="258" r:id="rId13"/>
    <p:sldId id="259" r:id="rId14"/>
    <p:sldId id="26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844" autoAdjust="0"/>
  </p:normalViewPr>
  <p:slideViewPr>
    <p:cSldViewPr snapToGrid="0">
      <p:cViewPr varScale="1">
        <p:scale>
          <a:sx n="76" d="100"/>
          <a:sy n="76" d="100"/>
        </p:scale>
        <p:origin x="-96" y="-9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D99296-EC13-4FA6-8B4D-B651E1324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8474FA9-AAC1-48BE-A952-0F117F343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3ADFCA-0F4B-491A-9759-C20F954F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33B3-7535-49CD-AA9C-866C4BB2DD23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BFA48E-A789-4277-8AB9-A38B26CA4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EC138A-321E-410D-929A-3E0C74D52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F2B9-4DA0-4DCC-853B-16964E565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57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12296F-7C46-4828-979B-570B33A1C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4D7965D-09E8-4C57-AFDC-E43501341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13C7A4-E451-42E6-AB0A-F6BA27EF9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33B3-7535-49CD-AA9C-866C4BB2DD23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CE9BDC-6C61-4D14-B4E9-BD0C10898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D49DE6-D0D3-40F9-9AD8-38DEF262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F2B9-4DA0-4DCC-853B-16964E565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25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1CFEA2A-EF5A-4BC1-B365-858E25AAB3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6ADC642-FC5B-419B-B629-5B7E8FBCC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942AAB-6DAC-4832-915A-94DB6DB6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33B3-7535-49CD-AA9C-866C4BB2DD23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CCF7B3-ABB4-4887-B86C-D11C0C45E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D2D2831-0A00-4FFF-B634-3FE2A2F95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F2B9-4DA0-4DCC-853B-16964E565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134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79C92D-162B-4EF2-82C9-2330F1B61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182BE0-8812-47EA-8547-57A7740D9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E00A549-8DC3-46E5-B5CE-1F9B6253D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33B3-7535-49CD-AA9C-866C4BB2DD23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5C5C5B-062E-4B23-9EBB-DDC381411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95EB5B9-B774-4BFA-9285-4CBCF50FE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F2B9-4DA0-4DCC-853B-16964E565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19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84B6B9-F6FD-4C00-8713-F0CC96841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765D5D0-1DD5-4D26-ADF3-837C05F2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B51F75-A374-4E42-A624-BD0F238BD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33B3-7535-49CD-AA9C-866C4BB2DD23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487B96C-7B2D-4082-A844-A75779F88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9E8B68-C9EB-4982-A03D-9F0F543CE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F2B9-4DA0-4DCC-853B-16964E565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3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F1BE71-7AED-4327-92B2-D76EED495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8A569C-9F8D-4C6F-BCE6-3102E1765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89136BC-8DFD-429A-BD4C-69B4E42A9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653F08-56D3-4DD8-A303-43C58BDA4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33B3-7535-49CD-AA9C-866C4BB2DD23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6F364C9-2CD1-4900-AB54-3B91B3CAD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C768545-F195-4EB6-B375-21809D34B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F2B9-4DA0-4DCC-853B-16964E565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97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A41F48-2713-4978-B6D3-F2E2A46B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4D12ACD-59E4-4341-833E-EB864078C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325BFEE-2FF5-44EB-B9E0-BDEB33778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71BCFE0-B3D7-47D1-A8DC-893A22493A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233C840-FF2F-46D3-A051-D78F18D7E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D40AB61-F4F4-4B2C-B4DC-33E550350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33B3-7535-49CD-AA9C-866C4BB2DD23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490910B-DEBC-4960-8C81-CB75AC9B5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79B7507-C04D-4276-8CB0-6BD53254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F2B9-4DA0-4DCC-853B-16964E565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02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20B86-5925-402D-82BB-19E85CC66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5AE8B3C-BC47-42B5-B647-96DDC967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33B3-7535-49CD-AA9C-866C4BB2DD23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292CD0C-05B5-46FE-BA0A-162D18C6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42328EE-9FF3-479D-861E-F1EC10135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F2B9-4DA0-4DCC-853B-16964E565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3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F2681E1-53F3-4E1F-A6F0-FB61A671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33B3-7535-49CD-AA9C-866C4BB2DD23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C419517-B2CA-4506-A288-5592C8BCB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1E60121-06DC-427B-8226-497111762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F2B9-4DA0-4DCC-853B-16964E565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3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5D1450-12F2-4920-9860-B6E612BD4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B79D40-2ED0-4917-B09C-C498A35DB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CAD2D40-ABD4-4E1A-8972-945DFD76D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951713F-5D07-48F1-BC55-4953D4BE4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33B3-7535-49CD-AA9C-866C4BB2DD23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CC9DABB-E569-4619-B84D-F7BCD39A1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CDDDA00-8475-42BB-A264-41DCD6BC2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F2B9-4DA0-4DCC-853B-16964E565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37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E2BE59-FE00-40DD-B5D1-30493F352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3621F77-1775-4F9C-B6E1-01025830A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A42EFFE-34CE-4A1D-B47A-28BA131F8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03B259-41D4-40A7-B17D-EFBF47AEE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33B3-7535-49CD-AA9C-866C4BB2DD23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32D2ECF-DF45-4F47-9260-7132E378F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EF764C6-4B19-43E2-BF0C-E66662745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6F2B9-4DA0-4DCC-853B-16964E565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43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99DB5F-4EF0-45F0-A6D0-1DD9F8F36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7F11FA6-7D80-4F14-83DF-062FECDFE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979CA3-B253-43E9-ACD5-6D542E9DE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D33B3-7535-49CD-AA9C-866C4BB2DD23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B9403A8-0B97-46F6-B365-4EC920573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FA66BD-0349-4203-A8E5-E920DA76B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6F2B9-4DA0-4DCC-853B-16964E565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90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CCFF198-213F-4444-8B97-4094EB495F0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66"/>
            <a:ext cx="12192000" cy="686186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355A4A-C430-4D8B-BA68-8C4A5B13E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359507"/>
            <a:ext cx="1097280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сформированности метапредметных результатов в заданиях ГИА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79EDAB4-80FF-44EA-B4FC-82AC4DE51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6160" y="5735637"/>
            <a:ext cx="4572000" cy="89288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Выступление подготовил: </a:t>
            </a:r>
            <a:r>
              <a:rPr lang="ru-RU" dirty="0"/>
              <a:t>учитель истории и обществознания МБОУСОШ п. Пионерский Цветкова Галина Сергеевна, высшей квалификационной 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3743388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Схемы к педмарайону\Универсальная схема.jpg">
            <a:extLst>
              <a:ext uri="{FF2B5EF4-FFF2-40B4-BE49-F238E27FC236}">
                <a16:creationId xmlns:a16="http://schemas.microsoft.com/office/drawing/2014/main" xmlns="" id="{BF100FF1-70B4-4BCE-BFD6-30343097D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886736"/>
            <a:ext cx="10911839" cy="591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5653F4C5-32BC-4A0F-9C11-655B1F675435}"/>
              </a:ext>
            </a:extLst>
          </p:cNvPr>
          <p:cNvSpPr txBox="1">
            <a:spLocks/>
          </p:cNvSpPr>
          <p:nvPr/>
        </p:nvSpPr>
        <p:spPr>
          <a:xfrm>
            <a:off x="2521902" y="139222"/>
            <a:ext cx="9101137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altLang="ru-RU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Примерная схема написания сочинения по русскому языку, задание 9.3.</a:t>
            </a:r>
          </a:p>
        </p:txBody>
      </p:sp>
      <p:pic>
        <p:nvPicPr>
          <p:cNvPr id="16388" name="Picture 4" descr="C:\Users\User\Desktop\картинки с шаттерстока\shutterstock_118161214.jpg">
            <a:extLst>
              <a:ext uri="{FF2B5EF4-FFF2-40B4-BE49-F238E27FC236}">
                <a16:creationId xmlns:a16="http://schemas.microsoft.com/office/drawing/2014/main" xmlns="" id="{690F27FF-ED24-4CA8-BEE8-616002494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698" y="34290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6">
            <a:extLst>
              <a:ext uri="{FF2B5EF4-FFF2-40B4-BE49-F238E27FC236}">
                <a16:creationId xmlns:a16="http://schemas.microsoft.com/office/drawing/2014/main" xmlns="" id="{11BA9C73-A9CB-4701-BA67-A2C457FD02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" y="365125"/>
            <a:ext cx="2175283" cy="1325563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E7FD1019-1B94-4311-B7CE-874EECF6FE0B}"/>
              </a:ext>
            </a:extLst>
          </p:cNvPr>
          <p:cNvSpPr/>
          <p:nvPr/>
        </p:nvSpPr>
        <p:spPr>
          <a:xfrm>
            <a:off x="2733040" y="3980021"/>
            <a:ext cx="2501582" cy="13641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5AC5461-FF78-412F-8BA5-335CA9833C01}"/>
              </a:ext>
            </a:extLst>
          </p:cNvPr>
          <p:cNvSpPr/>
          <p:nvPr/>
        </p:nvSpPr>
        <p:spPr>
          <a:xfrm>
            <a:off x="5666633" y="5680055"/>
            <a:ext cx="61453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 тезиса!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AA2ACFE6-C374-4DA2-9ADC-7E1466602873}"/>
              </a:ext>
            </a:extLst>
          </p:cNvPr>
          <p:cNvCxnSpPr>
            <a:stCxn id="4" idx="1"/>
            <a:endCxn id="2" idx="5"/>
          </p:cNvCxnSpPr>
          <p:nvPr/>
        </p:nvCxnSpPr>
        <p:spPr>
          <a:xfrm flipH="1" flipV="1">
            <a:off x="4868274" y="5144386"/>
            <a:ext cx="798359" cy="920390"/>
          </a:xfrm>
          <a:prstGeom prst="straightConnector1">
            <a:avLst/>
          </a:prstGeom>
          <a:ln w="571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CFA8C2D-DC0D-43B3-8F53-8BEB96A809A8}"/>
              </a:ext>
            </a:extLst>
          </p:cNvPr>
          <p:cNvSpPr/>
          <p:nvPr/>
        </p:nvSpPr>
        <p:spPr>
          <a:xfrm>
            <a:off x="0" y="6465351"/>
            <a:ext cx="35486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УУД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BEC15A8D-15A9-4337-A86F-ED64732C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560" y="204311"/>
            <a:ext cx="8590280" cy="823595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ОГЭ история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4DD419F6-2C5B-4625-8B6A-678BF652A5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" y="365125"/>
            <a:ext cx="2175283" cy="1325563"/>
          </a:xfrm>
        </p:spPr>
      </p:pic>
      <p:pic>
        <p:nvPicPr>
          <p:cNvPr id="10" name="Picture 2" descr="http://www.eduportal44.ru/Kostroma_EDU/Mdou_ds76/SiteAssets/SitePages/%D0%94%D0%BE%D0%BA%D1%83%D0%BC%D0%B5%D0%BD%D1%82%D1%8B/Fotolia_51842057_Subscription_Monthly_M.jpg">
            <a:extLst>
              <a:ext uri="{FF2B5EF4-FFF2-40B4-BE49-F238E27FC236}">
                <a16:creationId xmlns:a16="http://schemas.microsoft.com/office/drawing/2014/main" xmlns="" id="{E1A30D5B-29B9-409B-8179-4EE5F1CD7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7361" y="3145524"/>
            <a:ext cx="2834640" cy="3712476"/>
          </a:xfrm>
          <a:prstGeom prst="rect">
            <a:avLst/>
          </a:prstGeom>
          <a:noFill/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3BC7CE7A-8F76-41AB-BF9D-7DC182DA7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520" y="1825625"/>
            <a:ext cx="11130280" cy="20859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23.</a:t>
            </a:r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Существует точка зрения, что, несмотря на существенные различия, в деятельности Ивана III и Ивана IV имелись общие черты. 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не менее двух фактов, положений, подтверждающих эту общность.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9213B8A1-1A74-46F2-B81B-B47C4C6939DB}"/>
              </a:ext>
            </a:extLst>
          </p:cNvPr>
          <p:cNvSpPr txBox="1">
            <a:spLocks/>
          </p:cNvSpPr>
          <p:nvPr/>
        </p:nvSpPr>
        <p:spPr>
          <a:xfrm>
            <a:off x="223520" y="4145488"/>
            <a:ext cx="9509760" cy="2085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аргументировать поможет ученику: </a:t>
            </a:r>
          </a:p>
          <a:p>
            <a:pPr marL="0" indent="0"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грамотного использовать язык общения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 выстраивать диалог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соответствующий опыту, для этого на уроках заполняются сравнительные таблицы.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E8136EC-4C39-432D-9B89-3BB1FE5701B0}"/>
              </a:ext>
            </a:extLst>
          </p:cNvPr>
          <p:cNvSpPr/>
          <p:nvPr/>
        </p:nvSpPr>
        <p:spPr>
          <a:xfrm>
            <a:off x="0" y="6465351"/>
            <a:ext cx="35486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УУД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94B8552-01C2-476F-9380-7135CEA26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6452"/>
            <a:ext cx="9473052" cy="555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timewithnatalie.com/wp-content/uploads/2012/04/Character106.jpg">
            <a:extLst>
              <a:ext uri="{FF2B5EF4-FFF2-40B4-BE49-F238E27FC236}">
                <a16:creationId xmlns:a16="http://schemas.microsoft.com/office/drawing/2014/main" xmlns="" id="{EB3C7EED-5C4E-48E1-8D02-9080C1A2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8080" y="3117453"/>
            <a:ext cx="4693920" cy="3342458"/>
          </a:xfrm>
          <a:prstGeom prst="rect">
            <a:avLst/>
          </a:prstGeom>
          <a:noFill/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BEC15A8D-15A9-4337-A86F-ED64732C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520" y="161925"/>
            <a:ext cx="859028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Причинно-следственные связи в ОГЭ биология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4DD419F6-2C5B-4625-8B6A-678BF652A5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" y="365125"/>
            <a:ext cx="2175283" cy="1325563"/>
          </a:xfr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3BC7CE7A-8F76-41AB-BF9D-7DC182DA7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" y="1800750"/>
            <a:ext cx="11795760" cy="144694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22. Установите последовательность действий в эксперименте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доказательству образования крахмала в листьях на свету в зелёных частях растения хлорофитума. В ответе запишите соответствующую последовательность цифр.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791212F-F94A-4518-AB46-830565E913F1}"/>
              </a:ext>
            </a:extLst>
          </p:cNvPr>
          <p:cNvSpPr/>
          <p:nvPr/>
        </p:nvSpPr>
        <p:spPr>
          <a:xfrm>
            <a:off x="157804" y="6465351"/>
            <a:ext cx="32330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УУД</a:t>
            </a:r>
          </a:p>
        </p:txBody>
      </p:sp>
      <p:sp>
        <p:nvSpPr>
          <p:cNvPr id="6" name="Объект 8">
            <a:extLst>
              <a:ext uri="{FF2B5EF4-FFF2-40B4-BE49-F238E27FC236}">
                <a16:creationId xmlns:a16="http://schemas.microsoft.com/office/drawing/2014/main" xmlns="" id="{49EB8554-6A82-42B3-AE6C-85580FF28B75}"/>
              </a:ext>
            </a:extLst>
          </p:cNvPr>
          <p:cNvSpPr txBox="1">
            <a:spLocks/>
          </p:cNvSpPr>
          <p:nvPr/>
        </p:nvSpPr>
        <p:spPr>
          <a:xfrm>
            <a:off x="238436" y="3055686"/>
            <a:ext cx="7777804" cy="3206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11572875">
              <a:buFont typeface="Arial" panose="020B0604020202020204" pitchFamily="34" charset="0"/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на обе стороны листа хлорофитума наложите полоски чёрной бумаги так, чтобы они плотно облегали весь лист, включая белую каёмку по краю</a:t>
            </a:r>
          </a:p>
          <a:p>
            <a:pPr marL="0" indent="0" algn="just" defTabSz="11572875">
              <a:buFont typeface="Arial" panose="020B0604020202020204" pitchFamily="34" charset="0"/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опустите лист хлорофитума в раствор йода</a:t>
            </a:r>
          </a:p>
          <a:p>
            <a:pPr marL="0" indent="0" algn="just" defTabSz="11572875">
              <a:buFont typeface="Arial" panose="020B0604020202020204" pitchFamily="34" charset="0"/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прокипятите лист хлорофитума в воде в течение 2–5 мин.</a:t>
            </a:r>
          </a:p>
          <a:p>
            <a:pPr marL="0" indent="0" algn="just" defTabSz="11572875">
              <a:buFont typeface="Arial" panose="020B0604020202020204" pitchFamily="34" charset="0"/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расположите лист хлорофитума напротив источника света и оставьте на сутки</a:t>
            </a:r>
          </a:p>
          <a:p>
            <a:pPr marL="0" indent="0" algn="just" defTabSz="11572875">
              <a:buFont typeface="Arial" panose="020B0604020202020204" pitchFamily="34" charset="0"/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прокипятите лист хлорофитума в спирте (40–70%)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881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4DD419F6-2C5B-4625-8B6A-678BF652A5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" y="365125"/>
            <a:ext cx="2175283" cy="1325563"/>
          </a:xfr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7BC4609-1574-45F7-A1A4-0419FE8CCAF1}"/>
              </a:ext>
            </a:extLst>
          </p:cNvPr>
          <p:cNvSpPr/>
          <p:nvPr/>
        </p:nvSpPr>
        <p:spPr>
          <a:xfrm>
            <a:off x="157804" y="6465351"/>
            <a:ext cx="32330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УУД</a:t>
            </a:r>
          </a:p>
        </p:txBody>
      </p:sp>
      <p:sp>
        <p:nvSpPr>
          <p:cNvPr id="6" name="Заголовок 7">
            <a:extLst>
              <a:ext uri="{FF2B5EF4-FFF2-40B4-BE49-F238E27FC236}">
                <a16:creationId xmlns:a16="http://schemas.microsoft.com/office/drawing/2014/main" xmlns="" id="{AE1F7F32-4A9A-42AC-9A88-14D5E36920B0}"/>
              </a:ext>
            </a:extLst>
          </p:cNvPr>
          <p:cNvSpPr txBox="1">
            <a:spLocks/>
          </p:cNvSpPr>
          <p:nvPr/>
        </p:nvSpPr>
        <p:spPr>
          <a:xfrm>
            <a:off x="2763520" y="161925"/>
            <a:ext cx="85902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Причинно-следственные связи в ОГЭ история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6A62F45-B69A-4948-9B89-5D487132687E}"/>
              </a:ext>
            </a:extLst>
          </p:cNvPr>
          <p:cNvSpPr txBox="1"/>
          <p:nvPr/>
        </p:nvSpPr>
        <p:spPr>
          <a:xfrm>
            <a:off x="279724" y="1714262"/>
            <a:ext cx="117192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6. 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четыре предложения. Два из них являются тезисами (положениями, которые требуется аргументировать). Другие два содержат факты, которые могут послужить для аргументации этих тезисов.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Подберите для каждого из тезисов соответствующий ему факт.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Номера соответствующих предложений запишите в таблицу.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3EF5CDD-F2D6-4993-AE38-0D0355812A82}"/>
              </a:ext>
            </a:extLst>
          </p:cNvPr>
          <p:cNvSpPr txBox="1"/>
          <p:nvPr/>
        </p:nvSpPr>
        <p:spPr>
          <a:xfrm>
            <a:off x="3799840" y="3012301"/>
            <a:ext cx="81991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Николай I стремился предотвратить проникновение в общество революционных идей.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В годы правления Николая I был издан указ об обязанных крестьянах.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В годы правления Николая I осуществляются меры по урегулированию отношений между помещиками и крестьянами.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Для более тщательного контроля за периодическими изданиями установили проверку произведений, уже прошедших предварительную цензуру</a:t>
            </a:r>
          </a:p>
        </p:txBody>
      </p:sp>
      <p:pic>
        <p:nvPicPr>
          <p:cNvPr id="12" name="Picture 2" descr="http://dipbe4ff5xpqf.cloudfront.net/wp-content/uploads/2013/03/shutterstock_80918662.jpg">
            <a:extLst>
              <a:ext uri="{FF2B5EF4-FFF2-40B4-BE49-F238E27FC236}">
                <a16:creationId xmlns:a16="http://schemas.microsoft.com/office/drawing/2014/main" xmlns="" id="{82297202-6023-4B0D-8315-E01F63D63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309" y="3124995"/>
            <a:ext cx="3660946" cy="2441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8174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emu.dk/sites/default/files/COLOURBOX6403066.jpg">
            <a:extLst>
              <a:ext uri="{FF2B5EF4-FFF2-40B4-BE49-F238E27FC236}">
                <a16:creationId xmlns:a16="http://schemas.microsoft.com/office/drawing/2014/main" xmlns="" id="{329FCACB-D6F4-4A88-80FB-6D8AA5207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4304" y="2516256"/>
            <a:ext cx="4529152" cy="3396864"/>
          </a:xfrm>
          <a:prstGeom prst="rect">
            <a:avLst/>
          </a:prstGeom>
          <a:noFill/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4DD419F6-2C5B-4625-8B6A-678BF652A5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" y="365125"/>
            <a:ext cx="2175283" cy="1325563"/>
          </a:xfr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F0CA0E84-F105-404C-A203-398CE555CE73}"/>
              </a:ext>
            </a:extLst>
          </p:cNvPr>
          <p:cNvSpPr txBox="1">
            <a:spLocks/>
          </p:cNvSpPr>
          <p:nvPr/>
        </p:nvSpPr>
        <p:spPr>
          <a:xfrm>
            <a:off x="315284" y="1939726"/>
            <a:ext cx="7599356" cy="45531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выделять причинно-следственные связи поможет ученику: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Понять, что в мире нет беспричинных событий и явлений,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Выстраивать логичный ряд событий, явлений, т.е. следовать от общего к частному,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Выделять условия, влияющие на ход исторических событий, либо на природные явления и т.д.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F6434AC-B7EA-4894-8DA0-25DF921D1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835" y="2646524"/>
            <a:ext cx="6751320" cy="50825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4AE6A11-51C2-463D-9778-530E9665D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-559634"/>
            <a:ext cx="6629400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xmlns="" id="{80BABAB7-542B-49D5-B118-B8111676E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365125"/>
            <a:ext cx="9418320" cy="1325563"/>
          </a:xfrm>
        </p:spPr>
        <p:txBody>
          <a:bodyPr/>
          <a:lstStyle/>
          <a:p>
            <a:pPr algn="ctr"/>
            <a:r>
              <a:rPr lang="ru-RU" alt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 утверждают, что школьники усваивают</a:t>
            </a:r>
          </a:p>
        </p:txBody>
      </p:sp>
      <p:sp>
        <p:nvSpPr>
          <p:cNvPr id="4099" name="Содержимое 2">
            <a:extLst>
              <a:ext uri="{FF2B5EF4-FFF2-40B4-BE49-F238E27FC236}">
                <a16:creationId xmlns:a16="http://schemas.microsoft.com/office/drawing/2014/main" xmlns="" id="{F83FEDE7-E342-4041-9C0D-C48C50F3F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320" y="1484314"/>
            <a:ext cx="9418320" cy="4852987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ru-RU" altLang="ru-RU" sz="3200" dirty="0"/>
              <a:t> </a:t>
            </a:r>
          </a:p>
          <a:p>
            <a:pPr>
              <a:buFontTx/>
              <a:buNone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 от того, что они читают; </a:t>
            </a:r>
          </a:p>
          <a:p>
            <a:pPr>
              <a:buFontTx/>
              <a:buNone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26% от того, что они слышат; </a:t>
            </a:r>
          </a:p>
          <a:p>
            <a:pPr>
              <a:buFontTx/>
              <a:buNone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 от того, что они видят; </a:t>
            </a:r>
          </a:p>
          <a:p>
            <a:pPr>
              <a:buFontTx/>
              <a:buNone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 от того, что они видят и слышат; </a:t>
            </a:r>
          </a:p>
          <a:p>
            <a:pPr>
              <a:buFontTx/>
              <a:buNone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70% от того, что они обсуждают с другими; </a:t>
            </a:r>
          </a:p>
          <a:p>
            <a:pPr>
              <a:buFontTx/>
              <a:buNone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 от того, что основано на личном опыте; </a:t>
            </a:r>
          </a:p>
          <a:p>
            <a:pPr>
              <a:buFontTx/>
              <a:buNone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90 % от того, что они говорят (проговаривают) в то время, как делают; </a:t>
            </a:r>
          </a:p>
          <a:p>
            <a:pPr>
              <a:buFontTx/>
              <a:buNone/>
            </a:pP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95%</a:t>
            </a:r>
            <a:r>
              <a:rPr lang="ru-RU" alt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того,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они обучаются сами</a:t>
            </a:r>
            <a:r>
              <a:rPr lang="ru-RU" alt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ru-RU" sz="2400" dirty="0"/>
          </a:p>
        </p:txBody>
      </p:sp>
      <p:pic>
        <p:nvPicPr>
          <p:cNvPr id="4100" name="Picture 4" descr="C:\Users\User\Desktop\картинки с шаттерстока\shutterstock_31245622.jpg">
            <a:extLst>
              <a:ext uri="{FF2B5EF4-FFF2-40B4-BE49-F238E27FC236}">
                <a16:creationId xmlns:a16="http://schemas.microsoft.com/office/drawing/2014/main" xmlns="" id="{E5E68713-F2FC-47B0-A198-F99FF7B15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3" y="3058795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6">
            <a:extLst>
              <a:ext uri="{FF2B5EF4-FFF2-40B4-BE49-F238E27FC236}">
                <a16:creationId xmlns:a16="http://schemas.microsoft.com/office/drawing/2014/main" xmlns="" id="{B94C627D-8429-4E6F-9460-993173277B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" y="365125"/>
            <a:ext cx="2175283" cy="13255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xmlns="" id="{902C2C2A-5F06-4D60-894E-6534E45C4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440" y="274639"/>
            <a:ext cx="7785736" cy="1157921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/>
              <a:t/>
            </a:r>
            <a:br>
              <a:rPr lang="ru-RU" altLang="ru-RU" sz="3200" b="1" dirty="0"/>
            </a:br>
            <a:r>
              <a:rPr lang="ru-RU" altLang="ru-RU" sz="3200" b="1" dirty="0"/>
              <a:t/>
            </a:r>
            <a:br>
              <a:rPr lang="ru-RU" altLang="ru-RU" sz="3200" b="1" dirty="0"/>
            </a:br>
            <a:r>
              <a:rPr lang="ru-RU" alt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 как основа формирования универсальных учебных действий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altLang="ru-RU" dirty="0"/>
          </a:p>
        </p:txBody>
      </p:sp>
      <p:sp>
        <p:nvSpPr>
          <p:cNvPr id="5123" name="Объект 2">
            <a:extLst>
              <a:ext uri="{FF2B5EF4-FFF2-40B4-BE49-F238E27FC236}">
                <a16:creationId xmlns:a16="http://schemas.microsoft.com/office/drawing/2014/main" xmlns="" id="{FF92CDB8-C60C-4ABA-9FCB-B2A53CFBF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" y="1781174"/>
            <a:ext cx="9072880" cy="4677728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Важнейшую роль в формировании УУД играет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 чтения - фундамент всего образования. </a:t>
            </a:r>
          </a:p>
          <a:p>
            <a:pPr marL="0" indent="0" algn="ctr"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ровни работы с текстом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  Воспроизведение, комментированное чтение, нахождение сведений.</a:t>
            </a:r>
          </a:p>
          <a:p>
            <a:pPr marL="0" indent="0"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  Анализ: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главной мысли, составление плана, тезисов, вопросов, схем, таблиц, написание выводов, поиск причинно-следственных связей, компрессия (сжатие текста), подбор примеров.</a:t>
            </a:r>
          </a:p>
          <a:p>
            <a:pPr marL="0" indent="0"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  Творчество: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иллюстрирование, рецензирование, написание сочинений.</a:t>
            </a:r>
          </a:p>
          <a:p>
            <a:pPr marL="0" indent="0">
              <a:buNone/>
            </a:pPr>
            <a:endParaRPr lang="ru-RU" altLang="ru-RU" sz="1800" dirty="0"/>
          </a:p>
        </p:txBody>
      </p:sp>
      <p:pic>
        <p:nvPicPr>
          <p:cNvPr id="5124" name="Picture 4" descr="C:\Users\User\Desktop\картинки с шаттерстока\shutterstock_110667575.jpg">
            <a:extLst>
              <a:ext uri="{FF2B5EF4-FFF2-40B4-BE49-F238E27FC236}">
                <a16:creationId xmlns:a16="http://schemas.microsoft.com/office/drawing/2014/main" xmlns="" id="{7BAEC61F-F052-41B3-89C9-4FFE647A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720" y="3183256"/>
            <a:ext cx="26162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6">
            <a:extLst>
              <a:ext uri="{FF2B5EF4-FFF2-40B4-BE49-F238E27FC236}">
                <a16:creationId xmlns:a16="http://schemas.microsoft.com/office/drawing/2014/main" xmlns="" id="{7558E493-DC91-46BF-B3B5-AC4B4BBEC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" y="365125"/>
            <a:ext cx="2175283" cy="13255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xmlns="" id="{A654D92E-B328-44BE-AEC4-22F22F44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280" y="235744"/>
            <a:ext cx="8107680" cy="792162"/>
          </a:xfrm>
        </p:spPr>
        <p:txBody>
          <a:bodyPr/>
          <a:lstStyle/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не знаниям, а мышлению и способностям.</a:t>
            </a:r>
          </a:p>
        </p:txBody>
      </p:sp>
      <p:pic>
        <p:nvPicPr>
          <p:cNvPr id="6148" name="Picture 4" descr="C:\Users\User\Desktop\картинки с шаттерстока\shutterstock_33762646.jpg">
            <a:extLst>
              <a:ext uri="{FF2B5EF4-FFF2-40B4-BE49-F238E27FC236}">
                <a16:creationId xmlns:a16="http://schemas.microsoft.com/office/drawing/2014/main" xmlns="" id="{AF55CA7A-F4CB-48F7-AA9E-C3BBE7C78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40" y="3210560"/>
            <a:ext cx="3078481" cy="278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6">
            <a:extLst>
              <a:ext uri="{FF2B5EF4-FFF2-40B4-BE49-F238E27FC236}">
                <a16:creationId xmlns:a16="http://schemas.microsoft.com/office/drawing/2014/main" xmlns="" id="{A8DF6890-A020-4D80-AE57-C35B1FAD06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" y="365125"/>
            <a:ext cx="2175283" cy="1325563"/>
          </a:xfrm>
          <a:prstGeom prst="rect">
            <a:avLst/>
          </a:prstGeom>
        </p:spPr>
      </p:pic>
      <p:sp>
        <p:nvSpPr>
          <p:cNvPr id="6147" name="Объект 2">
            <a:extLst>
              <a:ext uri="{FF2B5EF4-FFF2-40B4-BE49-F238E27FC236}">
                <a16:creationId xmlns:a16="http://schemas.microsoft.com/office/drawing/2014/main" xmlns="" id="{D898CDFB-07C2-4C7A-BEF2-E46E24257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79" y="2316480"/>
            <a:ext cx="9347201" cy="391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i="1" dirty="0"/>
              <a:t>       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все приемы мышления сводятся к ограниченному числу основных и что количество различных способностей также невелико. Наконец, </a:t>
            </a:r>
            <a:r>
              <a:rPr lang="ru-RU" alt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приемы мышления встречаются в одном и том же предмете, значит, занятие одним из них должно подготовить к другим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Разве мы не убеждены в том, что общее образование должно сделать ученика способным ко всякой умственной работе?»</a:t>
            </a:r>
          </a:p>
          <a:p>
            <a:pPr marL="0" indent="0">
              <a:buNone/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Латышев В.А. Руководство к преподаванию арифметики. СПб., 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xmlns="" id="{8D352DCF-7F81-45D8-9CF9-1E419138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840" y="365125"/>
            <a:ext cx="935736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метапредметные учебно-информационные умения</a:t>
            </a:r>
          </a:p>
        </p:txBody>
      </p:sp>
      <p:sp>
        <p:nvSpPr>
          <p:cNvPr id="7171" name="Содержимое 2">
            <a:extLst>
              <a:ext uri="{FF2B5EF4-FFF2-40B4-BE49-F238E27FC236}">
                <a16:creationId xmlns:a16="http://schemas.microsoft.com/office/drawing/2014/main" xmlns="" id="{DAD54047-CE54-4D49-80C2-3FB9C3268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892" y="2522855"/>
            <a:ext cx="9357360" cy="3796665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извлекать информацию из различных источников;</a:t>
            </a:r>
          </a:p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план;</a:t>
            </a:r>
          </a:p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отбирать материал по заданной теме;</a:t>
            </a:r>
          </a:p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письменные тезисы;</a:t>
            </a:r>
          </a:p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подбирать цитаты;</a:t>
            </a:r>
          </a:p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таблицы, схемы, графики и пр.</a:t>
            </a:r>
          </a:p>
          <a:p>
            <a:endParaRPr lang="ru-RU" altLang="ru-RU" dirty="0"/>
          </a:p>
        </p:txBody>
      </p:sp>
      <p:pic>
        <p:nvPicPr>
          <p:cNvPr id="7172" name="Picture 5" descr="C:\Users\User\Desktop\картинки с шаттерстока\shutterstock_49016749.jpg">
            <a:extLst>
              <a:ext uri="{FF2B5EF4-FFF2-40B4-BE49-F238E27FC236}">
                <a16:creationId xmlns:a16="http://schemas.microsoft.com/office/drawing/2014/main" xmlns="" id="{2CC751CD-0259-4720-BCFF-3D656BA04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112" y="3238818"/>
            <a:ext cx="3384125" cy="308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6">
            <a:extLst>
              <a:ext uri="{FF2B5EF4-FFF2-40B4-BE49-F238E27FC236}">
                <a16:creationId xmlns:a16="http://schemas.microsoft.com/office/drawing/2014/main" xmlns="" id="{FB7DE7A4-C0CA-422C-BC73-570BAB47B6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" y="365125"/>
            <a:ext cx="2175283" cy="13255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player.myshared.ru/983159/data/images/img1.jpg">
            <a:extLst>
              <a:ext uri="{FF2B5EF4-FFF2-40B4-BE49-F238E27FC236}">
                <a16:creationId xmlns:a16="http://schemas.microsoft.com/office/drawing/2014/main" xmlns="" id="{5CD67DD6-ED6E-4724-89A3-092E057C9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429001"/>
            <a:ext cx="4571999" cy="3429000"/>
          </a:xfrm>
          <a:prstGeom prst="rect">
            <a:avLst/>
          </a:prstGeom>
          <a:noFill/>
        </p:spPr>
      </p:pic>
      <p:sp>
        <p:nvSpPr>
          <p:cNvPr id="8194" name="Объект 2">
            <a:extLst>
              <a:ext uri="{FF2B5EF4-FFF2-40B4-BE49-F238E27FC236}">
                <a16:creationId xmlns:a16="http://schemas.microsoft.com/office/drawing/2014/main" xmlns="" id="{F6343171-E2C6-4B28-962A-5F8A7174A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3961" y="404019"/>
            <a:ext cx="5760719" cy="61288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анализ предложенного материала;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формулировку тезиса;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аргументацию;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установление причинно-следственных связей;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поиск информации в исходном тексте, художественном, научном, историческом источнике, окружающем мире;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систематизацию материала;</a:t>
            </a:r>
          </a:p>
          <a:p>
            <a:pPr marL="0" indent="0">
              <a:buFont typeface="Wingdings" panose="05000000000000000000" pitchFamily="2" charset="2"/>
              <a:buChar char="ü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формулировку понятия и т.п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xmlns="" id="{B1B0A1BF-F531-4236-A46A-BA1750D7E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107" y="404019"/>
            <a:ext cx="3816350" cy="56118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/>
              <a:t>Русский язык</a:t>
            </a:r>
          </a:p>
        </p:txBody>
      </p:sp>
      <p:sp>
        <p:nvSpPr>
          <p:cNvPr id="8197" name="Rectangle 6">
            <a:extLst>
              <a:ext uri="{FF2B5EF4-FFF2-40B4-BE49-F238E27FC236}">
                <a16:creationId xmlns:a16="http://schemas.microsoft.com/office/drawing/2014/main" xmlns="" id="{B3A9F377-0712-45D9-9D56-7677FFC6A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107" y="1733730"/>
            <a:ext cx="3816350" cy="561181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/>
              <a:t>История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xmlns="" id="{2169451D-9BF8-4002-8D41-9609C941C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265" y="2422922"/>
            <a:ext cx="3816350" cy="561181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/>
              <a:t>Обществознание</a:t>
            </a:r>
          </a:p>
        </p:txBody>
      </p:sp>
      <p:sp>
        <p:nvSpPr>
          <p:cNvPr id="8199" name="Rectangle 6">
            <a:extLst>
              <a:ext uri="{FF2B5EF4-FFF2-40B4-BE49-F238E27FC236}">
                <a16:creationId xmlns:a16="http://schemas.microsoft.com/office/drawing/2014/main" xmlns="" id="{D0FC41C4-52D9-4CFF-A0CC-20CB6E32B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107" y="3086343"/>
            <a:ext cx="3816350" cy="56118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/>
              <a:t>Другие предметы</a:t>
            </a:r>
          </a:p>
        </p:txBody>
      </p:sp>
      <p:pic>
        <p:nvPicPr>
          <p:cNvPr id="8" name="Объект 6">
            <a:extLst>
              <a:ext uri="{FF2B5EF4-FFF2-40B4-BE49-F238E27FC236}">
                <a16:creationId xmlns:a16="http://schemas.microsoft.com/office/drawing/2014/main" xmlns="" id="{3413EBC0-4708-49CF-AC5F-724F2465AD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" y="365125"/>
            <a:ext cx="2175283" cy="1325563"/>
          </a:xfrm>
          <a:prstGeom prst="rect">
            <a:avLst/>
          </a:prstGeom>
        </p:spPr>
      </p:pic>
      <p:sp>
        <p:nvSpPr>
          <p:cNvPr id="8196" name="Rectangle 6">
            <a:extLst>
              <a:ext uri="{FF2B5EF4-FFF2-40B4-BE49-F238E27FC236}">
                <a16:creationId xmlns:a16="http://schemas.microsoft.com/office/drawing/2014/main" xmlns="" id="{910CDE48-EBEB-4C0C-9DC8-9BF117456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107" y="1074600"/>
            <a:ext cx="3816350" cy="56118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dirty="0"/>
              <a:t>Литература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B5CDA898-8FCF-4291-8985-E34002059F5A}"/>
              </a:ext>
            </a:extLst>
          </p:cNvPr>
          <p:cNvSpPr txBox="1">
            <a:spLocks/>
          </p:cNvSpPr>
          <p:nvPr/>
        </p:nvSpPr>
        <p:spPr>
          <a:xfrm>
            <a:off x="1135265" y="4862910"/>
            <a:ext cx="3806192" cy="561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xmlns="" id="{A3C85669-F962-4D3C-ADC2-335724528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80" y="365125"/>
            <a:ext cx="888492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 результаты образовательной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8B94DF-38AF-4DCE-BE4A-FFCA0F39F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1" y="2535214"/>
            <a:ext cx="7561264" cy="375635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способы деятельности, применимые как в рамках образовательного процесса, так и при решении проблем в реальных жизненных ситуациях,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освоенные обучающимися на базе одного, нескольких или всех учебных предметов.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9220" name="Picture 5" descr="C:\Users\User\Desktop\картинки с шаттерстока\shutterstock_176982800[1].jpg">
            <a:extLst>
              <a:ext uri="{FF2B5EF4-FFF2-40B4-BE49-F238E27FC236}">
                <a16:creationId xmlns:a16="http://schemas.microsoft.com/office/drawing/2014/main" xmlns="" id="{863F9349-B42C-4B7D-BF62-52CE2B99E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5" y="2573325"/>
            <a:ext cx="4224336" cy="375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6">
            <a:extLst>
              <a:ext uri="{FF2B5EF4-FFF2-40B4-BE49-F238E27FC236}">
                <a16:creationId xmlns:a16="http://schemas.microsoft.com/office/drawing/2014/main" xmlns="" id="{5414DCB2-3EA7-4922-9E13-2832E448CA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" y="365125"/>
            <a:ext cx="2175283" cy="13255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\Desktop\картинки с шаттерстока\shutterstock_152689169.jpg">
            <a:extLst>
              <a:ext uri="{FF2B5EF4-FFF2-40B4-BE49-F238E27FC236}">
                <a16:creationId xmlns:a16="http://schemas.microsoft.com/office/drawing/2014/main" xmlns="" id="{0197C48E-8960-4858-A76E-2AC444AF9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4608"/>
            <a:ext cx="3444239" cy="340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Объект 6">
            <a:extLst>
              <a:ext uri="{FF2B5EF4-FFF2-40B4-BE49-F238E27FC236}">
                <a16:creationId xmlns:a16="http://schemas.microsoft.com/office/drawing/2014/main" xmlns="" id="{A592EAED-3D9B-41AA-8AF9-C25F315444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" y="365125"/>
            <a:ext cx="2175283" cy="1325563"/>
          </a:xfrm>
          <a:prstGeom prst="rect">
            <a:avLst/>
          </a:prstGeom>
        </p:spPr>
      </p:pic>
      <p:sp>
        <p:nvSpPr>
          <p:cNvPr id="10242" name="Содержимое 2">
            <a:extLst>
              <a:ext uri="{FF2B5EF4-FFF2-40B4-BE49-F238E27FC236}">
                <a16:creationId xmlns:a16="http://schemas.microsoft.com/office/drawing/2014/main" xmlns="" id="{C2F7D8AF-EF6C-4434-A203-9CA6B9E24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1681" y="1057751"/>
            <a:ext cx="8564879" cy="5183505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9.1-9.3 (ОГЭ русский язык)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проверяют не только умения, необходимые в области русского языка, но и </a:t>
            </a:r>
            <a:r>
              <a:rPr lang="ru-RU" alt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общеучебные</a:t>
            </a: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адекватно понимать информацию прочитанного текста</a:t>
            </a:r>
            <a:endParaRPr lang="en-US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использовать информацию, содержащуюся в прочитанном тексте, в качестве аргумента</a:t>
            </a:r>
          </a:p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строить собственное высказывание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соответствии с заданным типом речи</a:t>
            </a:r>
          </a:p>
          <a:p>
            <a:pPr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 этом неслучайно особое внимание уделяется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умению аргументировать положения своей работы, используя прочитанный текст: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культуры доказательного аргументированного рассуждения выступает важнейшей задачей современной школы.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32B410B-3958-4723-A607-885FD0E581C2}"/>
              </a:ext>
            </a:extLst>
          </p:cNvPr>
          <p:cNvSpPr/>
          <p:nvPr/>
        </p:nvSpPr>
        <p:spPr>
          <a:xfrm>
            <a:off x="157804" y="6465351"/>
            <a:ext cx="32330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УУД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xmlns="" id="{BAC1476F-C37D-41F2-B77A-956A4E2E7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200" y="70684"/>
            <a:ext cx="8229600" cy="633412"/>
          </a:xfrm>
        </p:spPr>
        <p:txBody>
          <a:bodyPr/>
          <a:lstStyle/>
          <a:p>
            <a:pPr algn="ctr"/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ОГЭ обществознание: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E7AFCD-7214-4C2D-9052-2E4C77902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5894" y="3627438"/>
            <a:ext cx="7898786" cy="30321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поможет ученику: </a:t>
            </a:r>
          </a:p>
          <a:p>
            <a:pPr marL="0" indent="0">
              <a:buFont typeface="Wingdings" pitchFamily="2" charset="2"/>
              <a:buChar char="ü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основную мысль (идею) текста, </a:t>
            </a:r>
          </a:p>
          <a:p>
            <a:pPr marL="0" indent="0">
              <a:buFont typeface="Wingdings" pitchFamily="2" charset="2"/>
              <a:buChar char="ü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осознать основной круг вопросов, которые нужно раскрыть, </a:t>
            </a:r>
          </a:p>
          <a:p>
            <a:pPr marL="0" indent="0">
              <a:buFont typeface="Wingdings" pitchFamily="2" charset="2"/>
              <a:buChar char="ü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продумать аргументацию и т.д.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5" descr="C:\Users\User\Desktop\картинки с шаттерстока\shutterstock_55532584.jpg">
            <a:extLst>
              <a:ext uri="{FF2B5EF4-FFF2-40B4-BE49-F238E27FC236}">
                <a16:creationId xmlns:a16="http://schemas.microsoft.com/office/drawing/2014/main" xmlns="" id="{7125A84E-805C-43E4-96AB-72AB2CD21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8634"/>
            <a:ext cx="4145894" cy="335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6">
            <a:extLst>
              <a:ext uri="{FF2B5EF4-FFF2-40B4-BE49-F238E27FC236}">
                <a16:creationId xmlns:a16="http://schemas.microsoft.com/office/drawing/2014/main" xmlns="" id="{BA0D4414-0401-4A60-85D0-3063C2307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" y="365125"/>
            <a:ext cx="2175283" cy="13255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0EE7AA4-D61E-426A-A5E8-B1D3D025EF60}"/>
              </a:ext>
            </a:extLst>
          </p:cNvPr>
          <p:cNvSpPr txBox="1"/>
          <p:nvPr/>
        </p:nvSpPr>
        <p:spPr>
          <a:xfrm>
            <a:off x="2214881" y="1106135"/>
            <a:ext cx="9829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21. Составьте план текста.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выделите основные смысловые фрагменты текста и озаглавьте каждый из них.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64A4801-D29F-4E3A-B340-410EE7F1D8B1}"/>
              </a:ext>
            </a:extLst>
          </p:cNvPr>
          <p:cNvSpPr txBox="1"/>
          <p:nvPr/>
        </p:nvSpPr>
        <p:spPr>
          <a:xfrm>
            <a:off x="309879" y="1728150"/>
            <a:ext cx="117348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22.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элементы (показатели) демократии названы в тексте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(назовите любые два элемента (показателя))? Как, по мнению авторов, граждане могут влиять на власть (укажите два способа влияния)?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проблема, согласно тексту,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при реализации принципа большинства?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23.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опорой на текст и обществоведческие знания объясните смысл понятия «гражданское общество».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два примера деятельности организаций гражданского общества.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777AE0C-ACFA-4008-AB05-9B0558501493}"/>
              </a:ext>
            </a:extLst>
          </p:cNvPr>
          <p:cNvSpPr/>
          <p:nvPr/>
        </p:nvSpPr>
        <p:spPr>
          <a:xfrm>
            <a:off x="157804" y="6465351"/>
            <a:ext cx="32330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УУД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</TotalTime>
  <Words>743</Words>
  <Application>Microsoft Office PowerPoint</Application>
  <PresentationFormat>Произвольный</PresentationFormat>
  <Paragraphs>89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Проверка сформированности метапредметных результатов в заданиях ГИА</vt:lpstr>
      <vt:lpstr>Психологи утверждают, что школьники усваивают</vt:lpstr>
      <vt:lpstr>  Работа с текстом как основа формирования универсальных учебных действий </vt:lpstr>
      <vt:lpstr>Учить не знаниям, а мышлению и способностям.</vt:lpstr>
      <vt:lpstr>Необходимые метапредметные учебно-информационные умения</vt:lpstr>
      <vt:lpstr>Презентация PowerPoint</vt:lpstr>
      <vt:lpstr>Метапредметные результаты образовательной деятельности</vt:lpstr>
      <vt:lpstr>Презентация PowerPoint</vt:lpstr>
      <vt:lpstr>В ОГЭ обществознание:</vt:lpstr>
      <vt:lpstr>Презентация PowerPoint</vt:lpstr>
      <vt:lpstr>В ОГЭ история</vt:lpstr>
      <vt:lpstr>Причинно-следственные связи в ОГЭ биология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метапредметных результатов на уроках истории и обществознания на основе заданий ОГЭ и ЕГЭ</dc:title>
  <dc:creator>Галина Цветкова</dc:creator>
  <cp:lastModifiedBy>Саша</cp:lastModifiedBy>
  <cp:revision>9</cp:revision>
  <dcterms:created xsi:type="dcterms:W3CDTF">2022-01-25T10:49:23Z</dcterms:created>
  <dcterms:modified xsi:type="dcterms:W3CDTF">2023-11-19T15:22:41Z</dcterms:modified>
</cp:coreProperties>
</file>